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1543" r:id="rId2"/>
    <p:sldId id="1548" r:id="rId3"/>
    <p:sldId id="1569" r:id="rId4"/>
    <p:sldId id="1549" r:id="rId5"/>
    <p:sldId id="1550" r:id="rId6"/>
    <p:sldId id="1551" r:id="rId7"/>
    <p:sldId id="1552" r:id="rId8"/>
    <p:sldId id="1553" r:id="rId9"/>
    <p:sldId id="1554" r:id="rId10"/>
    <p:sldId id="1556" r:id="rId11"/>
    <p:sldId id="1557" r:id="rId12"/>
    <p:sldId id="1544" r:id="rId13"/>
    <p:sldId id="1545" r:id="rId14"/>
    <p:sldId id="1563" r:id="rId15"/>
    <p:sldId id="1559" r:id="rId16"/>
    <p:sldId id="1546" r:id="rId17"/>
    <p:sldId id="1566" r:id="rId18"/>
    <p:sldId id="1567" r:id="rId19"/>
    <p:sldId id="1568" r:id="rId20"/>
    <p:sldId id="1570" r:id="rId21"/>
    <p:sldId id="1578" r:id="rId22"/>
    <p:sldId id="1575" r:id="rId23"/>
    <p:sldId id="1576" r:id="rId24"/>
    <p:sldId id="1571" r:id="rId25"/>
    <p:sldId id="1572" r:id="rId26"/>
    <p:sldId id="1573" r:id="rId27"/>
    <p:sldId id="1574" r:id="rId28"/>
    <p:sldId id="1579" r:id="rId29"/>
    <p:sldId id="1581" r:id="rId30"/>
    <p:sldId id="1582" r:id="rId31"/>
    <p:sldId id="1583" r:id="rId32"/>
    <p:sldId id="1584" r:id="rId33"/>
    <p:sldId id="1585" r:id="rId34"/>
    <p:sldId id="1586" r:id="rId35"/>
    <p:sldId id="1589" r:id="rId36"/>
    <p:sldId id="1610" r:id="rId37"/>
    <p:sldId id="1611" r:id="rId38"/>
    <p:sldId id="1612" r:id="rId39"/>
    <p:sldId id="1613" r:id="rId40"/>
    <p:sldId id="1614" r:id="rId41"/>
    <p:sldId id="1596" r:id="rId42"/>
    <p:sldId id="1598" r:id="rId43"/>
    <p:sldId id="1609" r:id="rId44"/>
    <p:sldId id="1600" r:id="rId45"/>
    <p:sldId id="1601" r:id="rId46"/>
    <p:sldId id="1602" r:id="rId47"/>
    <p:sldId id="1603" r:id="rId48"/>
    <p:sldId id="1604" r:id="rId49"/>
    <p:sldId id="1605" r:id="rId50"/>
    <p:sldId id="1606" r:id="rId51"/>
    <p:sldId id="1607" r:id="rId52"/>
    <p:sldId id="1608" r:id="rId53"/>
  </p:sldIdLst>
  <p:sldSz cx="12192000" cy="6858000"/>
  <p:notesSz cx="6797675" cy="9928225"/>
  <p:embeddedFontLst>
    <p:embeddedFont>
      <p:font typeface="Barcelony" pitchFamily="2" charset="0"/>
      <p:regular r:id="rId55"/>
    </p:embeddedFon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
      <p:font typeface="HelvLight" pitchFamily="2" charset="0"/>
      <p:regular r:id="rId62"/>
    </p:embeddedFont>
    <p:embeddedFont>
      <p:font typeface="Proxima Nova Alt Lt" panose="020B0604020202020204" pitchFamily="34" charset="0"/>
      <p:regular r:id="rId63"/>
    </p:embeddedFont>
    <p:embeddedFont>
      <p:font typeface="Proxima Nova Alt Rg" panose="020B0604020202020204" pitchFamily="34" charset="0"/>
      <p:regular r:id="rId64"/>
    </p:embeddedFont>
    <p:embeddedFont>
      <p:font typeface="Raleway" pitchFamily="2" charset="77"/>
      <p:regular r:id="rId65"/>
      <p:bold r:id="rId66"/>
      <p:italic r:id="rId67"/>
      <p:boldItalic r:id="rId68"/>
    </p:embeddedFont>
    <p:embeddedFont>
      <p:font typeface="Roboto Light" panose="020F0302020204030204" pitchFamily="34" charset="0"/>
      <p:regular r:id="rId69"/>
      <p:bold r:id="rId70"/>
      <p:italic r:id="rId71"/>
      <p:boldItalic r:id="rId72"/>
    </p:embeddedFont>
  </p:embeddedFont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örna"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4E1"/>
    <a:srgbClr val="CDD2D2"/>
    <a:srgbClr val="D185B4"/>
    <a:srgbClr val="5E9D81"/>
    <a:srgbClr val="919191"/>
    <a:srgbClr val="589BA2"/>
    <a:srgbClr val="8F8F8F"/>
    <a:srgbClr val="AFD2CD"/>
    <a:srgbClr val="87B9BE"/>
    <a:srgbClr val="2B6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5878" autoAdjust="0"/>
  </p:normalViewPr>
  <p:slideViewPr>
    <p:cSldViewPr snapToGrid="0" showGuides="1">
      <p:cViewPr varScale="1">
        <p:scale>
          <a:sx n="113" d="100"/>
          <a:sy n="113" d="100"/>
        </p:scale>
        <p:origin x="49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5571" tIns="47786" rIns="95571" bIns="47786" rtlCol="0"/>
          <a:lstStyle>
            <a:lvl1pPr algn="l">
              <a:defRPr sz="1300"/>
            </a:lvl1pPr>
          </a:lstStyle>
          <a:p>
            <a:endParaRPr lang="x-none"/>
          </a:p>
        </p:txBody>
      </p:sp>
      <p:sp>
        <p:nvSpPr>
          <p:cNvPr id="3" name="Date Placeholder 2"/>
          <p:cNvSpPr>
            <a:spLocks noGrp="1"/>
          </p:cNvSpPr>
          <p:nvPr>
            <p:ph type="dt" idx="1"/>
          </p:nvPr>
        </p:nvSpPr>
        <p:spPr>
          <a:xfrm>
            <a:off x="3850443" y="0"/>
            <a:ext cx="2945659" cy="498135"/>
          </a:xfrm>
          <a:prstGeom prst="rect">
            <a:avLst/>
          </a:prstGeom>
        </p:spPr>
        <p:txBody>
          <a:bodyPr vert="horz" lIns="95571" tIns="47786" rIns="95571" bIns="47786" rtlCol="0"/>
          <a:lstStyle>
            <a:lvl1pPr algn="r">
              <a:defRPr sz="1300"/>
            </a:lvl1pPr>
          </a:lstStyle>
          <a:p>
            <a:fld id="{274F6C05-5638-42C7-A221-13C3C5505AA6}" type="datetimeFigureOut">
              <a:rPr lang="x-none" smtClean="0"/>
              <a:t>08.05.23</a:t>
            </a:fld>
            <a:endParaRPr lang="x-none"/>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5571" tIns="47786" rIns="95571" bIns="47786" rtlCol="0" anchor="ctr"/>
          <a:lstStyle/>
          <a:p>
            <a:endParaRPr lang="x-non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5571" tIns="47786" rIns="95571" bIns="477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430092"/>
            <a:ext cx="2945659" cy="498134"/>
          </a:xfrm>
          <a:prstGeom prst="rect">
            <a:avLst/>
          </a:prstGeom>
        </p:spPr>
        <p:txBody>
          <a:bodyPr vert="horz" lIns="95571" tIns="47786" rIns="95571" bIns="47786" rtlCol="0" anchor="b"/>
          <a:lstStyle>
            <a:lvl1pPr algn="l">
              <a:defRPr sz="1300"/>
            </a:lvl1pPr>
          </a:lstStyle>
          <a:p>
            <a:endParaRPr lang="x-none"/>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5571" tIns="47786" rIns="95571" bIns="47786" rtlCol="0" anchor="b"/>
          <a:lstStyle>
            <a:lvl1pPr algn="r">
              <a:defRPr sz="1300"/>
            </a:lvl1pPr>
          </a:lstStyle>
          <a:p>
            <a:fld id="{62EC80CA-96F4-4D08-BBC1-7A1780704499}" type="slidenum">
              <a:rPr lang="x-none" smtClean="0"/>
              <a:t>‹Nr.›</a:t>
            </a:fld>
            <a:endParaRPr lang="x-none"/>
          </a:p>
        </p:txBody>
      </p:sp>
    </p:spTree>
    <p:extLst>
      <p:ext uri="{BB962C8B-B14F-4D97-AF65-F5344CB8AC3E}">
        <p14:creationId xmlns:p14="http://schemas.microsoft.com/office/powerpoint/2010/main" val="422071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F760-40C2-4BF4-BE9B-F82EBBCCCD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7844BF1-7F0E-4B78-BA2C-E8432D176A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92094E86-2906-4ED2-8B75-4D097CEAB30B}"/>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5" name="Footer Placeholder 4">
            <a:extLst>
              <a:ext uri="{FF2B5EF4-FFF2-40B4-BE49-F238E27FC236}">
                <a16:creationId xmlns:a16="http://schemas.microsoft.com/office/drawing/2014/main" id="{9E19D07F-5589-44ED-92F9-F90811604FF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1FA10A4-5D49-450D-8EF9-405B38F98C76}"/>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189900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405143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3927480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1802279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58406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308027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4109324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158016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1869911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2206784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275964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8BEE-7FD1-480E-A3B6-AEDBB2B4AD5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9CF87410-8122-431B-9A4C-1E852BD18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274DBA0-5659-424E-BD51-1D27DD3B56FD}"/>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5" name="Footer Placeholder 4">
            <a:extLst>
              <a:ext uri="{FF2B5EF4-FFF2-40B4-BE49-F238E27FC236}">
                <a16:creationId xmlns:a16="http://schemas.microsoft.com/office/drawing/2014/main" id="{82BBD67D-AEC3-4196-83ED-5800FE0F553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E35088B-BC5E-47AA-AF7B-DD234CABA183}"/>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4049463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328026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2628055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1514664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2740713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129974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
        <p:nvSpPr>
          <p:cNvPr id="8" name="Picture Placeholder 7">
            <a:extLst>
              <a:ext uri="{FF2B5EF4-FFF2-40B4-BE49-F238E27FC236}">
                <a16:creationId xmlns:a16="http://schemas.microsoft.com/office/drawing/2014/main" id="{65566D8B-F1BF-47E5-8D10-15ED35E25A80}"/>
              </a:ext>
            </a:extLst>
          </p:cNvPr>
          <p:cNvSpPr>
            <a:spLocks noGrp="1"/>
          </p:cNvSpPr>
          <p:nvPr>
            <p:ph type="pic" sz="quarter" idx="13"/>
          </p:nvPr>
        </p:nvSpPr>
        <p:spPr>
          <a:xfrm>
            <a:off x="336550" y="439737"/>
            <a:ext cx="11518900" cy="5978525"/>
          </a:xfrm>
          <a:custGeom>
            <a:avLst/>
            <a:gdLst>
              <a:gd name="connsiteX0" fmla="*/ 0 w 11518900"/>
              <a:gd name="connsiteY0" fmla="*/ 0 h 5978525"/>
              <a:gd name="connsiteX1" fmla="*/ 11518900 w 11518900"/>
              <a:gd name="connsiteY1" fmla="*/ 0 h 5978525"/>
              <a:gd name="connsiteX2" fmla="*/ 11518900 w 11518900"/>
              <a:gd name="connsiteY2" fmla="*/ 5978525 h 5978525"/>
              <a:gd name="connsiteX3" fmla="*/ 0 w 11518900"/>
              <a:gd name="connsiteY3" fmla="*/ 5978525 h 5978525"/>
            </a:gdLst>
            <a:ahLst/>
            <a:cxnLst>
              <a:cxn ang="0">
                <a:pos x="connsiteX0" y="connsiteY0"/>
              </a:cxn>
              <a:cxn ang="0">
                <a:pos x="connsiteX1" y="connsiteY1"/>
              </a:cxn>
              <a:cxn ang="0">
                <a:pos x="connsiteX2" y="connsiteY2"/>
              </a:cxn>
              <a:cxn ang="0">
                <a:pos x="connsiteX3" y="connsiteY3"/>
              </a:cxn>
            </a:cxnLst>
            <a:rect l="l" t="t" r="r" b="b"/>
            <a:pathLst>
              <a:path w="11518900" h="5978525">
                <a:moveTo>
                  <a:pt x="0" y="0"/>
                </a:moveTo>
                <a:lnTo>
                  <a:pt x="11518900" y="0"/>
                </a:lnTo>
                <a:lnTo>
                  <a:pt x="11518900" y="5978525"/>
                </a:lnTo>
                <a:lnTo>
                  <a:pt x="0" y="5978525"/>
                </a:lnTo>
                <a:close/>
              </a:path>
            </a:pathLst>
          </a:custGeom>
        </p:spPr>
        <p:txBody>
          <a:bodyPr wrap="square">
            <a:noAutofit/>
          </a:bodyPr>
          <a:lstStyle/>
          <a:p>
            <a:endParaRPr lang="x-none"/>
          </a:p>
        </p:txBody>
      </p:sp>
    </p:spTree>
    <p:extLst>
      <p:ext uri="{BB962C8B-B14F-4D97-AF65-F5344CB8AC3E}">
        <p14:creationId xmlns:p14="http://schemas.microsoft.com/office/powerpoint/2010/main" val="741737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6E40-80A9-4007-A8F5-1DCFB264D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62B89B64-98C1-448A-830D-24368D2A7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7DF1F568-081A-4DE2-9236-422C1F05C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C1B77-FF17-40BD-97DB-84EB5EBEF514}"/>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6" name="Footer Placeholder 5">
            <a:extLst>
              <a:ext uri="{FF2B5EF4-FFF2-40B4-BE49-F238E27FC236}">
                <a16:creationId xmlns:a16="http://schemas.microsoft.com/office/drawing/2014/main" id="{BA8A1E76-D37F-46BC-AF53-15FE068DEC6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74123A4-4A8D-47CB-875A-AAD34AE8B2FB}"/>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958208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49ED-5A94-428C-BE6B-DF91EE59D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F4BC024A-0489-4FC5-9F39-342D04686D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47AD7FDE-CCF1-4C61-B7FC-A0D531052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01DB7-7051-46E0-8BBF-02727F5FACCB}"/>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6" name="Footer Placeholder 5">
            <a:extLst>
              <a:ext uri="{FF2B5EF4-FFF2-40B4-BE49-F238E27FC236}">
                <a16:creationId xmlns:a16="http://schemas.microsoft.com/office/drawing/2014/main" id="{EAD37703-90EC-4DD4-81DE-EA79F0BC907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317EA1D-BC63-4094-8CC1-A247A40889DA}"/>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3388508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A618-710A-4C3F-905E-317D59C9E00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9785682-15D3-4A03-9929-448708B174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657E202-E93D-4EC8-A49B-2ACC7C350D74}"/>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5" name="Footer Placeholder 4">
            <a:extLst>
              <a:ext uri="{FF2B5EF4-FFF2-40B4-BE49-F238E27FC236}">
                <a16:creationId xmlns:a16="http://schemas.microsoft.com/office/drawing/2014/main" id="{31DCD01B-3B36-4E29-97FF-62CE1EFEF4E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64CC976-2191-443F-8FC5-D87B86E2752C}"/>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3361794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904B6-DAD8-4640-8B0D-9B61E1B179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C2467471-69DD-47BE-97CF-3C8D1200A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2EE6A4D-DE32-4E89-8752-4ACF8DDC3DFA}"/>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5" name="Footer Placeholder 4">
            <a:extLst>
              <a:ext uri="{FF2B5EF4-FFF2-40B4-BE49-F238E27FC236}">
                <a16:creationId xmlns:a16="http://schemas.microsoft.com/office/drawing/2014/main" id="{69D5E89C-3A62-48AC-B6ED-8193C3AEBEA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BB09E31-A82D-47F4-819C-CBE3ABB3B43F}"/>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262549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84F3-3DE8-4722-A0A5-D473EF0A5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80D22A18-597D-4C24-8C1B-E69ED0EEB7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319F85-897C-4A2E-8327-A0D67F01DBA3}"/>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5" name="Footer Placeholder 4">
            <a:extLst>
              <a:ext uri="{FF2B5EF4-FFF2-40B4-BE49-F238E27FC236}">
                <a16:creationId xmlns:a16="http://schemas.microsoft.com/office/drawing/2014/main" id="{AA706F3A-D4F1-47E4-9CB4-6D6F89CE98E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AD1DF9F-F289-47BE-9388-F967C286E5C0}"/>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240713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400" b="0" baseline="0">
                <a:solidFill>
                  <a:schemeClr val="bg1">
                    <a:lumMod val="75000"/>
                  </a:schemeClr>
                </a:solidFill>
                <a:latin typeface="Roboto Light" panose="02000000000000000000" pitchFamily="2" charset="0"/>
                <a:ea typeface="Roboto Light"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8" name="Title 2"/>
          <p:cNvSpPr>
            <a:spLocks noGrp="1"/>
          </p:cNvSpPr>
          <p:nvPr>
            <p:ph type="title" hasCustomPrompt="1"/>
          </p:nvPr>
        </p:nvSpPr>
        <p:spPr>
          <a:xfrm>
            <a:off x="508001" y="455085"/>
            <a:ext cx="11157817" cy="660511"/>
          </a:xfrm>
          <a:prstGeom prst="rect">
            <a:avLst/>
          </a:prstGeom>
        </p:spPr>
        <p:txBody>
          <a:bodyPr lIns="0" tIns="0" rIns="0" bIns="0" anchor="ctr"/>
          <a:lstStyle>
            <a:lvl1pPr algn="ctr">
              <a:defRPr sz="4267">
                <a:solidFill>
                  <a:schemeClr val="bg1">
                    <a:lumMod val="50000"/>
                  </a:schemeClr>
                </a:solidFill>
              </a:defRPr>
            </a:lvl1pPr>
          </a:lstStyle>
          <a:p>
            <a:r>
              <a:rPr lang="en-US" dirty="0"/>
              <a:t>CLICK TO EDIT MASTER TITLE STYLE</a:t>
            </a:r>
          </a:p>
        </p:txBody>
      </p:sp>
      <p:sp>
        <p:nvSpPr>
          <p:cNvPr id="4" name="Rounded Rectangle 3"/>
          <p:cNvSpPr/>
          <p:nvPr userDrawn="1"/>
        </p:nvSpPr>
        <p:spPr>
          <a:xfrm>
            <a:off x="11550201" y="6386513"/>
            <a:ext cx="523084" cy="560386"/>
          </a:xfrm>
          <a:prstGeom prst="roundRect">
            <a:avLst>
              <a:gd name="adj" fmla="val 7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IQ" sz="1800"/>
          </a:p>
        </p:txBody>
      </p:sp>
      <p:sp>
        <p:nvSpPr>
          <p:cNvPr id="5" name="Slide Number Placeholder 4"/>
          <p:cNvSpPr>
            <a:spLocks noGrp="1"/>
          </p:cNvSpPr>
          <p:nvPr>
            <p:ph type="sldNum" sz="quarter" idx="16"/>
          </p:nvPr>
        </p:nvSpPr>
        <p:spPr>
          <a:xfrm>
            <a:off x="11587117" y="6473934"/>
            <a:ext cx="449250" cy="338712"/>
          </a:xfrm>
          <a:prstGeom prst="rect">
            <a:avLst/>
          </a:prstGeom>
        </p:spPr>
        <p:txBody>
          <a:bodyPr/>
          <a:lstStyle>
            <a:lvl1pPr algn="ctr" rtl="0">
              <a:defRPr sz="1200" b="1" smtClean="0">
                <a:solidFill>
                  <a:schemeClr val="tx1">
                    <a:lumMod val="50000"/>
                    <a:lumOff val="50000"/>
                  </a:schemeClr>
                </a:solidFill>
              </a:defRPr>
            </a:lvl1pPr>
          </a:lstStyle>
          <a:p>
            <a:pPr>
              <a:defRPr/>
            </a:pPr>
            <a:fld id="{84E0A6AB-449E-4F6C-AA85-160DA8B532EA}" type="slidenum">
              <a:rPr lang="en-US" smtClean="0"/>
              <a:pPr>
                <a:defRPr/>
              </a:pPr>
              <a:t>‹Nr.›</a:t>
            </a:fld>
            <a:endParaRPr lang="en-US" dirty="0"/>
          </a:p>
        </p:txBody>
      </p:sp>
    </p:spTree>
    <p:extLst>
      <p:ext uri="{BB962C8B-B14F-4D97-AF65-F5344CB8AC3E}">
        <p14:creationId xmlns:p14="http://schemas.microsoft.com/office/powerpoint/2010/main" val="2533028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58" name="Picture Placeholder 157">
            <a:extLst>
              <a:ext uri="{FF2B5EF4-FFF2-40B4-BE49-F238E27FC236}">
                <a16:creationId xmlns:a16="http://schemas.microsoft.com/office/drawing/2014/main" id="{8B7ED0FF-C164-486D-A255-5EB2DD960FC2}"/>
              </a:ext>
            </a:extLst>
          </p:cNvPr>
          <p:cNvSpPr>
            <a:spLocks noGrp="1"/>
          </p:cNvSpPr>
          <p:nvPr>
            <p:ph type="pic" sz="quarter" idx="10"/>
          </p:nvPr>
        </p:nvSpPr>
        <p:spPr>
          <a:xfrm>
            <a:off x="-100" y="-8096"/>
            <a:ext cx="12182676" cy="4915455"/>
          </a:xfrm>
          <a:custGeom>
            <a:avLst/>
            <a:gdLst>
              <a:gd name="connsiteX0" fmla="*/ 0 w 12182676"/>
              <a:gd name="connsiteY0" fmla="*/ 0 h 4915455"/>
              <a:gd name="connsiteX1" fmla="*/ 12182619 w 12182676"/>
              <a:gd name="connsiteY1" fmla="*/ 5797 h 4915455"/>
              <a:gd name="connsiteX2" fmla="*/ 8739367 w 12182676"/>
              <a:gd name="connsiteY2" fmla="*/ 4357419 h 4915455"/>
              <a:gd name="connsiteX3" fmla="*/ 16944 w 12182676"/>
              <a:gd name="connsiteY3" fmla="*/ 4915402 h 4915455"/>
              <a:gd name="connsiteX4" fmla="*/ 0 w 12182676"/>
              <a:gd name="connsiteY4" fmla="*/ 0 h 491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2676" h="4915455">
                <a:moveTo>
                  <a:pt x="0" y="0"/>
                </a:moveTo>
                <a:lnTo>
                  <a:pt x="12182619" y="5797"/>
                </a:lnTo>
                <a:cubicBezTo>
                  <a:pt x="12190047" y="1967386"/>
                  <a:pt x="11477750" y="3782351"/>
                  <a:pt x="8739367" y="4357419"/>
                </a:cubicBezTo>
                <a:cubicBezTo>
                  <a:pt x="6000984" y="4932487"/>
                  <a:pt x="3248335" y="4915402"/>
                  <a:pt x="16944" y="4915402"/>
                </a:cubicBezTo>
                <a:cubicBezTo>
                  <a:pt x="16944" y="3282620"/>
                  <a:pt x="0" y="1632782"/>
                  <a:pt x="0" y="0"/>
                </a:cubicBezTo>
                <a:close/>
              </a:path>
            </a:pathLst>
          </a:custGeom>
        </p:spPr>
        <p:txBody>
          <a:bodyPr wrap="square">
            <a:noAutofit/>
          </a:bodyPr>
          <a:lstStyle/>
          <a:p>
            <a:endParaRPr lang="x-none"/>
          </a:p>
        </p:txBody>
      </p:sp>
    </p:spTree>
    <p:extLst>
      <p:ext uri="{BB962C8B-B14F-4D97-AF65-F5344CB8AC3E}">
        <p14:creationId xmlns:p14="http://schemas.microsoft.com/office/powerpoint/2010/main" val="406397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F54FBDB-D3A6-4D97-ADD2-CFC4FFAB07AD}"/>
              </a:ext>
            </a:extLst>
          </p:cNvPr>
          <p:cNvSpPr>
            <a:spLocks noGrp="1"/>
          </p:cNvSpPr>
          <p:nvPr>
            <p:ph type="pic" sz="quarter" idx="11" hasCustomPrompt="1"/>
          </p:nvPr>
        </p:nvSpPr>
        <p:spPr>
          <a:xfrm>
            <a:off x="3057742" y="0"/>
            <a:ext cx="9134260" cy="5657664"/>
          </a:xfrm>
          <a:custGeom>
            <a:avLst/>
            <a:gdLst>
              <a:gd name="connsiteX0" fmla="*/ 0 w 14592219"/>
              <a:gd name="connsiteY0" fmla="*/ 0 h 9052262"/>
              <a:gd name="connsiteX1" fmla="*/ 14592219 w 14592219"/>
              <a:gd name="connsiteY1" fmla="*/ 0 h 9052262"/>
              <a:gd name="connsiteX2" fmla="*/ 14592219 w 14592219"/>
              <a:gd name="connsiteY2" fmla="*/ 9052262 h 9052262"/>
              <a:gd name="connsiteX3" fmla="*/ 14272125 w 14592219"/>
              <a:gd name="connsiteY3" fmla="*/ 9040635 h 9052262"/>
              <a:gd name="connsiteX4" fmla="*/ 10066661 w 14592219"/>
              <a:gd name="connsiteY4" fmla="*/ 6175864 h 9052262"/>
              <a:gd name="connsiteX5" fmla="*/ 9965145 w 14592219"/>
              <a:gd name="connsiteY5" fmla="*/ 5951315 h 9052262"/>
              <a:gd name="connsiteX6" fmla="*/ 9835385 w 14592219"/>
              <a:gd name="connsiteY6" fmla="*/ 6017775 h 9052262"/>
              <a:gd name="connsiteX7" fmla="*/ 6859607 w 14592219"/>
              <a:gd name="connsiteY7" fmla="*/ 6694629 h 9052262"/>
              <a:gd name="connsiteX8" fmla="*/ 4653 w 14592219"/>
              <a:gd name="connsiteY8" fmla="*/ 183959 h 905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2219" h="9052262">
                <a:moveTo>
                  <a:pt x="0" y="0"/>
                </a:moveTo>
                <a:lnTo>
                  <a:pt x="14592219" y="0"/>
                </a:lnTo>
                <a:lnTo>
                  <a:pt x="14592219" y="9052262"/>
                </a:lnTo>
                <a:lnTo>
                  <a:pt x="14272125" y="9040635"/>
                </a:lnTo>
                <a:cubicBezTo>
                  <a:pt x="12415659" y="8905279"/>
                  <a:pt x="10836014" y="7772534"/>
                  <a:pt x="10066661" y="6175864"/>
                </a:cubicBezTo>
                <a:lnTo>
                  <a:pt x="9965145" y="5951315"/>
                </a:lnTo>
                <a:lnTo>
                  <a:pt x="9835385" y="6017775"/>
                </a:lnTo>
                <a:cubicBezTo>
                  <a:pt x="8935166" y="6451543"/>
                  <a:pt x="7925775" y="6694629"/>
                  <a:pt x="6859607" y="6694629"/>
                </a:cubicBezTo>
                <a:cubicBezTo>
                  <a:pt x="3187249" y="6694629"/>
                  <a:pt x="188489" y="3810629"/>
                  <a:pt x="4653" y="183959"/>
                </a:cubicBez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25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432962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456">
          <p15:clr>
            <a:srgbClr val="FBAE40"/>
          </p15:clr>
        </p15:guide>
        <p15:guide id="2" pos="613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9A8C305-B034-49A8-8E96-FE38F2D78C4D}"/>
              </a:ext>
            </a:extLst>
          </p:cNvPr>
          <p:cNvSpPr>
            <a:spLocks noGrp="1"/>
          </p:cNvSpPr>
          <p:nvPr>
            <p:ph type="pic" sz="quarter" idx="10" hasCustomPrompt="1"/>
          </p:nvPr>
        </p:nvSpPr>
        <p:spPr>
          <a:xfrm>
            <a:off x="1510015" y="1143000"/>
            <a:ext cx="3475688" cy="4572000"/>
          </a:xfrm>
          <a:custGeom>
            <a:avLst/>
            <a:gdLst>
              <a:gd name="connsiteX0" fmla="*/ 59190 w 5552502"/>
              <a:gd name="connsiteY0" fmla="*/ 0 h 7315200"/>
              <a:gd name="connsiteX1" fmla="*/ 5493312 w 5552502"/>
              <a:gd name="connsiteY1" fmla="*/ 0 h 7315200"/>
              <a:gd name="connsiteX2" fmla="*/ 5552502 w 5552502"/>
              <a:gd name="connsiteY2" fmla="*/ 59190 h 7315200"/>
              <a:gd name="connsiteX3" fmla="*/ 5552502 w 5552502"/>
              <a:gd name="connsiteY3" fmla="*/ 7256010 h 7315200"/>
              <a:gd name="connsiteX4" fmla="*/ 5493312 w 5552502"/>
              <a:gd name="connsiteY4" fmla="*/ 7315200 h 7315200"/>
              <a:gd name="connsiteX5" fmla="*/ 59190 w 5552502"/>
              <a:gd name="connsiteY5" fmla="*/ 7315200 h 7315200"/>
              <a:gd name="connsiteX6" fmla="*/ 0 w 5552502"/>
              <a:gd name="connsiteY6" fmla="*/ 7256010 h 7315200"/>
              <a:gd name="connsiteX7" fmla="*/ 0 w 5552502"/>
              <a:gd name="connsiteY7" fmla="*/ 59190 h 7315200"/>
              <a:gd name="connsiteX8" fmla="*/ 59190 w 5552502"/>
              <a:gd name="connsiteY8"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2502" h="7315200">
                <a:moveTo>
                  <a:pt x="59190" y="0"/>
                </a:moveTo>
                <a:lnTo>
                  <a:pt x="5493312" y="0"/>
                </a:lnTo>
                <a:cubicBezTo>
                  <a:pt x="5526002" y="0"/>
                  <a:pt x="5552502" y="26500"/>
                  <a:pt x="5552502" y="59190"/>
                </a:cubicBezTo>
                <a:lnTo>
                  <a:pt x="5552502" y="7256010"/>
                </a:lnTo>
                <a:cubicBezTo>
                  <a:pt x="5552502" y="7288700"/>
                  <a:pt x="5526002" y="7315200"/>
                  <a:pt x="5493312" y="7315200"/>
                </a:cubicBezTo>
                <a:lnTo>
                  <a:pt x="59190" y="7315200"/>
                </a:lnTo>
                <a:cubicBezTo>
                  <a:pt x="26500" y="7315200"/>
                  <a:pt x="0" y="7288700"/>
                  <a:pt x="0" y="7256010"/>
                </a:cubicBezTo>
                <a:lnTo>
                  <a:pt x="0" y="59190"/>
                </a:lnTo>
                <a:cubicBezTo>
                  <a:pt x="0" y="26500"/>
                  <a:pt x="26500" y="0"/>
                  <a:pt x="59190" y="0"/>
                </a:cubicBez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25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962148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456">
          <p15:clr>
            <a:srgbClr val="FBAE40"/>
          </p15:clr>
        </p15:guide>
        <p15:guide id="2" pos="61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6290-0838-46D3-889E-3B8C20566CD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77720887-9ED6-44F7-A77E-2E535BA853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A251E555-F287-44E1-A1BB-8875A5F44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3154DB10-2948-4A8A-964C-1BBD73D4A1C4}"/>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6" name="Footer Placeholder 5">
            <a:extLst>
              <a:ext uri="{FF2B5EF4-FFF2-40B4-BE49-F238E27FC236}">
                <a16:creationId xmlns:a16="http://schemas.microsoft.com/office/drawing/2014/main" id="{8F510A59-1389-4250-97FC-F9D6433A80D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0F1978B-2A65-4DD5-90C4-7AEE4B2D4A68}"/>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336060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A6D7-C4A7-4304-8153-E4FEE1F97FF4}"/>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61F2298-8D3D-44E3-9A54-1540EA1A27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2A250D-4AAB-4F88-873D-8D8F60ADF0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77B30E73-2B9C-4292-B5EA-D98FFBD13E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8D4369-B001-46EE-B1ED-E9B51F52E4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7C2D0DD7-50CF-450B-BCBE-7DC07F5F5611}"/>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8" name="Footer Placeholder 7">
            <a:extLst>
              <a:ext uri="{FF2B5EF4-FFF2-40B4-BE49-F238E27FC236}">
                <a16:creationId xmlns:a16="http://schemas.microsoft.com/office/drawing/2014/main" id="{35A81314-326B-41AC-A27E-328ED9ED592D}"/>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3B152EC5-D157-4B9C-BD01-3DAC3A0F66CD}"/>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79601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4DC7-932A-4849-BA46-1B3DBDB72204}"/>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FCEF5ECA-A850-417C-BF79-70834C858523}"/>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4" name="Footer Placeholder 3">
            <a:extLst>
              <a:ext uri="{FF2B5EF4-FFF2-40B4-BE49-F238E27FC236}">
                <a16:creationId xmlns:a16="http://schemas.microsoft.com/office/drawing/2014/main" id="{E1036A7A-FAB9-4263-90D5-A071033504B2}"/>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456B9351-7482-4709-BEAD-9C3D93F510D0}"/>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174151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4538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305033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8EC6E-5B22-403E-98A5-7753B690C588}"/>
              </a:ext>
            </a:extLst>
          </p:cNvPr>
          <p:cNvSpPr>
            <a:spLocks noGrp="1"/>
          </p:cNvSpPr>
          <p:nvPr>
            <p:ph type="dt" sz="half" idx="10"/>
          </p:nvPr>
        </p:nvSpPr>
        <p:spPr/>
        <p:txBody>
          <a:bodyPr/>
          <a:lstStyle/>
          <a:p>
            <a:fld id="{F1A773EA-BA0B-4DAA-A173-E0ABD203CD7A}" type="datetimeFigureOut">
              <a:rPr lang="x-none" smtClean="0"/>
              <a:t>08.05.23</a:t>
            </a:fld>
            <a:endParaRPr lang="x-none"/>
          </a:p>
        </p:txBody>
      </p:sp>
      <p:sp>
        <p:nvSpPr>
          <p:cNvPr id="3" name="Footer Placeholder 2">
            <a:extLst>
              <a:ext uri="{FF2B5EF4-FFF2-40B4-BE49-F238E27FC236}">
                <a16:creationId xmlns:a16="http://schemas.microsoft.com/office/drawing/2014/main" id="{AFE8C02E-4F18-4091-89A2-56ECC957EA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4B00FE4-E0F9-4E29-B115-5626A21D14E1}"/>
              </a:ext>
            </a:extLst>
          </p:cNvPr>
          <p:cNvSpPr>
            <a:spLocks noGrp="1"/>
          </p:cNvSpPr>
          <p:nvPr>
            <p:ph type="sldNum" sz="quarter" idx="12"/>
          </p:nvPr>
        </p:nvSpPr>
        <p:spPr/>
        <p:txBody>
          <a:bodyPr/>
          <a:lstStyle/>
          <a:p>
            <a:fld id="{5BB2A7FD-4DC2-4857-99D5-9052C783A302}" type="slidenum">
              <a:rPr lang="x-none" smtClean="0"/>
              <a:t>‹Nr.›</a:t>
            </a:fld>
            <a:endParaRPr lang="x-none"/>
          </a:p>
        </p:txBody>
      </p:sp>
    </p:spTree>
    <p:extLst>
      <p:ext uri="{BB962C8B-B14F-4D97-AF65-F5344CB8AC3E}">
        <p14:creationId xmlns:p14="http://schemas.microsoft.com/office/powerpoint/2010/main" val="29559057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AE8B8-9950-462C-A7BC-AE7712D4E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72DD09E-C975-4FCE-B0B3-27077F1F0F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9EAB092-2967-40E3-8EE1-EF3BAAE482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773EA-BA0B-4DAA-A173-E0ABD203CD7A}" type="datetimeFigureOut">
              <a:rPr lang="x-none" smtClean="0"/>
              <a:t>08.05.23</a:t>
            </a:fld>
            <a:endParaRPr lang="x-none"/>
          </a:p>
        </p:txBody>
      </p:sp>
      <p:sp>
        <p:nvSpPr>
          <p:cNvPr id="5" name="Footer Placeholder 4">
            <a:extLst>
              <a:ext uri="{FF2B5EF4-FFF2-40B4-BE49-F238E27FC236}">
                <a16:creationId xmlns:a16="http://schemas.microsoft.com/office/drawing/2014/main" id="{E1187349-6AC6-451B-ACF6-2B0532A2C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C7AF9F03-05B2-4DC0-A594-63FF9D06AC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2A7FD-4DC2-4857-99D5-9052C783A302}" type="slidenum">
              <a:rPr lang="x-none" smtClean="0"/>
              <a:t>‹Nr.›</a:t>
            </a:fld>
            <a:endParaRPr lang="x-none"/>
          </a:p>
        </p:txBody>
      </p:sp>
    </p:spTree>
    <p:extLst>
      <p:ext uri="{BB962C8B-B14F-4D97-AF65-F5344CB8AC3E}">
        <p14:creationId xmlns:p14="http://schemas.microsoft.com/office/powerpoint/2010/main" val="103863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56" r:id="rId26"/>
    <p:sldLayoutId id="2147483657" r:id="rId27"/>
    <p:sldLayoutId id="2147483658" r:id="rId28"/>
    <p:sldLayoutId id="2147483659" r:id="rId29"/>
    <p:sldLayoutId id="2147483666" r:id="rId30"/>
    <p:sldLayoutId id="2147483687" r:id="rId31"/>
    <p:sldLayoutId id="2147483688" r:id="rId32"/>
    <p:sldLayoutId id="2147483689"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png"/><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31.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emf"/></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1.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7.jpeg"/></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4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 Id="rId5" Type="http://schemas.openxmlformats.org/officeDocument/2006/relationships/image" Target="../media/image96.jpeg"/><Relationship Id="rId4" Type="http://schemas.openxmlformats.org/officeDocument/2006/relationships/image" Target="../media/image9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jpeg"/><Relationship Id="rId4" Type="http://schemas.openxmlformats.org/officeDocument/2006/relationships/image" Target="../media/image9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mailto:info@kluba-medical.com" TargetMode="External"/><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1.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EB64C736-9912-4576-BC98-5247000C30B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52" name="Rectangle: Top Corners Rounded 51">
            <a:extLst>
              <a:ext uri="{FF2B5EF4-FFF2-40B4-BE49-F238E27FC236}">
                <a16:creationId xmlns:a16="http://schemas.microsoft.com/office/drawing/2014/main" id="{7C77DEFD-AF53-4655-BFE0-1928B4C90162}"/>
              </a:ext>
            </a:extLst>
          </p:cNvPr>
          <p:cNvSpPr/>
          <p:nvPr/>
        </p:nvSpPr>
        <p:spPr>
          <a:xfrm rot="16200000" flipH="1">
            <a:off x="3122302" y="1056608"/>
            <a:ext cx="1523902" cy="5506014"/>
          </a:xfrm>
          <a:prstGeom prst="round2SameRect">
            <a:avLst>
              <a:gd name="adj1" fmla="val 3704"/>
              <a:gd name="adj2" fmla="val 0"/>
            </a:avLst>
          </a:prstGeom>
          <a:solidFill>
            <a:schemeClr val="bg1"/>
          </a:solidFill>
          <a:ln>
            <a:noFill/>
          </a:ln>
          <a:effectLst>
            <a:outerShdw blurRad="1270000" dist="571500" dir="5400000" sx="90000" sy="90000" algn="t" rotWithShape="0">
              <a:schemeClr val="tx1">
                <a:lumMod val="95000"/>
                <a:lumOff val="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b="1" dirty="0">
              <a:latin typeface="Raleway" panose="020B0503030101060003" pitchFamily="34" charset="0"/>
            </a:endParaRPr>
          </a:p>
        </p:txBody>
      </p:sp>
      <p:sp>
        <p:nvSpPr>
          <p:cNvPr id="53" name="Rectangle: Top Corners Rounded 52">
            <a:extLst>
              <a:ext uri="{FF2B5EF4-FFF2-40B4-BE49-F238E27FC236}">
                <a16:creationId xmlns:a16="http://schemas.microsoft.com/office/drawing/2014/main" id="{993AE146-6A86-4F3F-97D2-217703378FE9}"/>
              </a:ext>
            </a:extLst>
          </p:cNvPr>
          <p:cNvSpPr/>
          <p:nvPr/>
        </p:nvSpPr>
        <p:spPr>
          <a:xfrm rot="5400000">
            <a:off x="5906818" y="3783548"/>
            <a:ext cx="1523902" cy="52130"/>
          </a:xfrm>
          <a:prstGeom prst="round2SameRect">
            <a:avLst>
              <a:gd name="adj1" fmla="val 7299"/>
              <a:gd name="adj2" fmla="val 0"/>
            </a:avLst>
          </a:prstGeom>
          <a:solidFill>
            <a:srgbClr val="87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b="1">
              <a:latin typeface="Raleway" panose="020B0503030101060003" pitchFamily="34" charset="0"/>
            </a:endParaRPr>
          </a:p>
        </p:txBody>
      </p:sp>
      <p:sp>
        <p:nvSpPr>
          <p:cNvPr id="16" name="Rectangle 15">
            <a:extLst>
              <a:ext uri="{FF2B5EF4-FFF2-40B4-BE49-F238E27FC236}">
                <a16:creationId xmlns:a16="http://schemas.microsoft.com/office/drawing/2014/main" id="{7D87ACB5-A775-4FF6-A6C5-31CC7417E7DE}"/>
              </a:ext>
            </a:extLst>
          </p:cNvPr>
          <p:cNvSpPr/>
          <p:nvPr/>
        </p:nvSpPr>
        <p:spPr>
          <a:xfrm>
            <a:off x="3884962" y="3409503"/>
            <a:ext cx="1789401" cy="800219"/>
          </a:xfrm>
          <a:prstGeom prst="rect">
            <a:avLst/>
          </a:prstGeom>
        </p:spPr>
        <p:txBody>
          <a:bodyPr wrap="none" anchor="t">
            <a:spAutoFit/>
          </a:bodyPr>
          <a:lstStyle/>
          <a:p>
            <a:r>
              <a:rPr lang="x-none" sz="2800">
                <a:solidFill>
                  <a:srgbClr val="87B9BE"/>
                </a:solidFill>
                <a:latin typeface="pr"/>
              </a:rPr>
              <a:t>Medibino </a:t>
            </a:r>
            <a:endParaRPr lang="en-US" sz="2800">
              <a:solidFill>
                <a:srgbClr val="87B9BE"/>
              </a:solidFill>
              <a:latin typeface="pr"/>
            </a:endParaRPr>
          </a:p>
          <a:p>
            <a:r>
              <a:rPr lang="x-none">
                <a:solidFill>
                  <a:srgbClr val="87B9BE"/>
                </a:solidFill>
                <a:latin typeface="pr"/>
              </a:rPr>
              <a:t>by Kluba Medical</a:t>
            </a:r>
          </a:p>
        </p:txBody>
      </p:sp>
      <p:sp>
        <p:nvSpPr>
          <p:cNvPr id="17" name="Rectangle 16">
            <a:extLst>
              <a:ext uri="{FF2B5EF4-FFF2-40B4-BE49-F238E27FC236}">
                <a16:creationId xmlns:a16="http://schemas.microsoft.com/office/drawing/2014/main" id="{3AA332C0-F847-4A89-BA6A-95BD0D6CA777}"/>
              </a:ext>
            </a:extLst>
          </p:cNvPr>
          <p:cNvSpPr/>
          <p:nvPr/>
        </p:nvSpPr>
        <p:spPr>
          <a:xfrm>
            <a:off x="1224470" y="4974254"/>
            <a:ext cx="6635479" cy="646331"/>
          </a:xfrm>
          <a:prstGeom prst="rect">
            <a:avLst/>
          </a:prstGeom>
        </p:spPr>
        <p:txBody>
          <a:bodyPr wrap="square" anchor="t">
            <a:spAutoFit/>
          </a:bodyPr>
          <a:lstStyle/>
          <a:p>
            <a:r>
              <a:rPr lang="x-none">
                <a:solidFill>
                  <a:schemeClr val="tx1">
                    <a:lumMod val="75000"/>
                    <a:lumOff val="25000"/>
                  </a:schemeClr>
                </a:solidFill>
                <a:latin typeface="Calibri Light"/>
                <a:cs typeface="Calibri Light"/>
              </a:rPr>
              <a:t>The smart baby brand to simplify parenting and care</a:t>
            </a:r>
          </a:p>
          <a:p>
            <a:endParaRPr lang="de-DE" dirty="0">
              <a:solidFill>
                <a:schemeClr val="tx1">
                  <a:lumMod val="75000"/>
                  <a:lumOff val="25000"/>
                </a:schemeClr>
              </a:solidFill>
              <a:latin typeface="Calibri Light"/>
              <a:cs typeface="Calibri Light"/>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4470" y="3036928"/>
            <a:ext cx="2170767" cy="1534636"/>
          </a:xfrm>
          <a:prstGeom prst="rect">
            <a:avLst/>
          </a:prstGeom>
        </p:spPr>
      </p:pic>
    </p:spTree>
    <p:extLst>
      <p:ext uri="{BB962C8B-B14F-4D97-AF65-F5344CB8AC3E}">
        <p14:creationId xmlns:p14="http://schemas.microsoft.com/office/powerpoint/2010/main" val="3861513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dirty="0">
              <a:solidFill>
                <a:srgbClr val="919191"/>
              </a:solidFill>
              <a:latin typeface="+mj-lt"/>
            </a:endParaRPr>
          </a:p>
          <a:p>
            <a:pPr algn="ctr"/>
            <a:r>
              <a:rPr lang="en-US" sz="3200" cap="small" dirty="0">
                <a:solidFill>
                  <a:srgbClr val="919191"/>
                </a:solidFill>
                <a:latin typeface="+mj-lt"/>
              </a:rPr>
              <a:t>Effective prevention of positional head deformities</a:t>
            </a:r>
          </a:p>
          <a:p>
            <a:pPr algn="ctr"/>
            <a:r>
              <a:rPr lang="en-US" sz="2400" dirty="0">
                <a:solidFill>
                  <a:srgbClr val="919191"/>
                </a:solidFill>
                <a:latin typeface="+mj-lt"/>
              </a:rPr>
              <a:t>Focus on prevention</a:t>
            </a:r>
            <a:endParaRPr lang="de-DE" sz="2400" dirty="0">
              <a:solidFill>
                <a:srgbClr val="919191"/>
              </a:solidFill>
              <a:latin typeface="+mj-lt"/>
            </a:endParaRPr>
          </a:p>
        </p:txBody>
      </p:sp>
      <p:sp>
        <p:nvSpPr>
          <p:cNvPr id="6" name="Textfeld 5"/>
          <p:cNvSpPr txBox="1"/>
          <p:nvPr/>
        </p:nvSpPr>
        <p:spPr>
          <a:xfrm>
            <a:off x="1523999" y="1323874"/>
            <a:ext cx="9144001" cy="3554819"/>
          </a:xfrm>
          <a:prstGeom prst="rect">
            <a:avLst/>
          </a:prstGeom>
          <a:noFill/>
        </p:spPr>
        <p:txBody>
          <a:bodyPr wrap="square" rtlCol="0">
            <a:spAutoFit/>
          </a:bodyPr>
          <a:lstStyle/>
          <a:p>
            <a:pPr>
              <a:lnSpc>
                <a:spcPts val="1800"/>
              </a:lnSpc>
              <a:spcAft>
                <a:spcPts val="1200"/>
              </a:spcAft>
            </a:pPr>
            <a:r>
              <a:rPr lang="en-US" b="1" dirty="0">
                <a:solidFill>
                  <a:schemeClr val="bg1">
                    <a:lumMod val="50000"/>
                  </a:schemeClr>
                </a:solidFill>
                <a:latin typeface="Proxima Nova Alt Lt"/>
              </a:rPr>
              <a:t>To prevent and alleviate head deformity, experts recommend mobility promotion and pressure-relieving positioning</a:t>
            </a:r>
          </a:p>
          <a:p>
            <a:pPr>
              <a:lnSpc>
                <a:spcPts val="1800"/>
              </a:lnSpc>
              <a:spcAft>
                <a:spcPts val="1200"/>
              </a:spcAft>
            </a:pPr>
            <a:r>
              <a:rPr lang="en-US" sz="1400" dirty="0">
                <a:solidFill>
                  <a:schemeClr val="bg1">
                    <a:lumMod val="50000"/>
                  </a:schemeClr>
                </a:solidFill>
                <a:latin typeface="Proxima Nova Alt Lt"/>
              </a:rPr>
              <a:t>These measures are: </a:t>
            </a:r>
          </a:p>
          <a:p>
            <a:pPr marL="285750" indent="-285750">
              <a:lnSpc>
                <a:spcPts val="1800"/>
              </a:lnSpc>
              <a:spcAft>
                <a:spcPts val="1200"/>
              </a:spcAft>
              <a:buFont typeface="Arial" panose="020B0604020202020204" pitchFamily="34" charset="0"/>
              <a:buChar char="•"/>
            </a:pPr>
            <a:r>
              <a:rPr lang="en-US" sz="1400" dirty="0">
                <a:solidFill>
                  <a:srgbClr val="FF0000"/>
                </a:solidFill>
                <a:latin typeface="Proxima Nova Alt Lt"/>
              </a:rPr>
              <a:t>Carrying babies in slings or baby carriers</a:t>
            </a:r>
          </a:p>
          <a:p>
            <a:pPr marL="285750" indent="-285750">
              <a:lnSpc>
                <a:spcPts val="1800"/>
              </a:lnSpc>
              <a:spcAft>
                <a:spcPts val="1200"/>
              </a:spcAft>
              <a:buFont typeface="Arial" panose="020B0604020202020204" pitchFamily="34" charset="0"/>
              <a:buChar char="•"/>
            </a:pPr>
            <a:r>
              <a:rPr lang="en-US" sz="1400" dirty="0">
                <a:solidFill>
                  <a:schemeClr val="bg1">
                    <a:lumMod val="50000"/>
                  </a:schemeClr>
                </a:solidFill>
                <a:latin typeface="Proxima Nova Alt Lt"/>
              </a:rPr>
              <a:t>breastfeeding or bottle-feeding in alternate positions</a:t>
            </a:r>
          </a:p>
          <a:p>
            <a:pPr marL="285750" indent="-285750">
              <a:lnSpc>
                <a:spcPts val="1800"/>
              </a:lnSpc>
              <a:spcAft>
                <a:spcPts val="1200"/>
              </a:spcAft>
              <a:buFont typeface="Arial" panose="020B0604020202020204" pitchFamily="34" charset="0"/>
              <a:buChar char="•"/>
            </a:pPr>
            <a:r>
              <a:rPr lang="en-US" sz="1400" dirty="0">
                <a:solidFill>
                  <a:srgbClr val="FF0000"/>
                </a:solidFill>
                <a:latin typeface="Proxima Nova Alt Lt"/>
              </a:rPr>
              <a:t>Positioning the baby bed with different orientation to the window</a:t>
            </a:r>
          </a:p>
          <a:p>
            <a:pPr marL="285750" indent="-285750">
              <a:lnSpc>
                <a:spcPts val="1800"/>
              </a:lnSpc>
              <a:spcAft>
                <a:spcPts val="1200"/>
              </a:spcAft>
              <a:buFont typeface="Arial" panose="020B0604020202020204" pitchFamily="34" charset="0"/>
              <a:buChar char="•"/>
            </a:pPr>
            <a:r>
              <a:rPr lang="en-US" sz="1400" dirty="0">
                <a:solidFill>
                  <a:srgbClr val="FF0000"/>
                </a:solidFill>
                <a:latin typeface="Proxima Nova Alt Lt"/>
              </a:rPr>
              <a:t>making contact with the infant from different sides, and, under observation, promoting motor development in the prone position ("tummy time") during the infant's waking hours</a:t>
            </a:r>
          </a:p>
          <a:p>
            <a:pPr marL="285750" indent="-285750">
              <a:lnSpc>
                <a:spcPts val="1800"/>
              </a:lnSpc>
              <a:spcAft>
                <a:spcPts val="1200"/>
              </a:spcAft>
              <a:buFont typeface="Arial" panose="020B0604020202020204" pitchFamily="34" charset="0"/>
              <a:buChar char="•"/>
            </a:pPr>
            <a:r>
              <a:rPr lang="en-US" sz="1400" dirty="0">
                <a:solidFill>
                  <a:schemeClr val="bg1">
                    <a:lumMod val="50000"/>
                  </a:schemeClr>
                </a:solidFill>
                <a:latin typeface="Proxima Nova Alt Lt"/>
              </a:rPr>
              <a:t>Furthermore, the German Society for Surgery, together with the German Society for </a:t>
            </a:r>
            <a:r>
              <a:rPr lang="en-US" sz="1400" dirty="0" err="1">
                <a:solidFill>
                  <a:schemeClr val="bg1">
                    <a:lumMod val="50000"/>
                  </a:schemeClr>
                </a:solidFill>
                <a:latin typeface="Proxima Nova Alt Lt"/>
              </a:rPr>
              <a:t>Paediatric</a:t>
            </a:r>
            <a:r>
              <a:rPr lang="en-US" sz="1400" dirty="0">
                <a:solidFill>
                  <a:schemeClr val="bg1">
                    <a:lumMod val="50000"/>
                  </a:schemeClr>
                </a:solidFill>
                <a:latin typeface="Proxima Nova Alt Lt"/>
              </a:rPr>
              <a:t> Surgery, among others, recommends special positioning pillows as a preventive measure, which allow the back of the head to float freely.</a:t>
            </a:r>
          </a:p>
        </p:txBody>
      </p:sp>
    </p:spTree>
    <p:extLst>
      <p:ext uri="{BB962C8B-B14F-4D97-AF65-F5344CB8AC3E}">
        <p14:creationId xmlns:p14="http://schemas.microsoft.com/office/powerpoint/2010/main" val="384683334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US" sz="3200" cap="small" dirty="0">
                <a:solidFill>
                  <a:srgbClr val="919191"/>
                </a:solidFill>
                <a:latin typeface="+mj-lt"/>
              </a:rPr>
              <a:t>Pressure-relieving positioning pillows recommended</a:t>
            </a:r>
          </a:p>
          <a:p>
            <a:pPr algn="ctr"/>
            <a:r>
              <a:rPr lang="en-US" sz="2400" dirty="0">
                <a:solidFill>
                  <a:srgbClr val="919191"/>
                </a:solidFill>
                <a:latin typeface="+mj-lt"/>
              </a:rPr>
              <a:t>German Society for Surgery</a:t>
            </a:r>
            <a:endParaRPr lang="de-DE" sz="2400" dirty="0">
              <a:solidFill>
                <a:srgbClr val="919191"/>
              </a:solidFill>
              <a:latin typeface="+mj-lt"/>
            </a:endParaRPr>
          </a:p>
        </p:txBody>
      </p:sp>
      <p:pic>
        <p:nvPicPr>
          <p:cNvPr id="5" name="Grafik 4">
            <a:extLst>
              <a:ext uri="{FF2B5EF4-FFF2-40B4-BE49-F238E27FC236}">
                <a16:creationId xmlns:a16="http://schemas.microsoft.com/office/drawing/2014/main" id="{DACD10C6-D363-4A28-9D71-5A22ED35F3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7381" y="1294437"/>
            <a:ext cx="6353908" cy="4487368"/>
          </a:xfrm>
          <a:prstGeom prst="rect">
            <a:avLst/>
          </a:prstGeom>
        </p:spPr>
      </p:pic>
      <p:sp>
        <p:nvSpPr>
          <p:cNvPr id="6" name="Textfeld 5">
            <a:extLst>
              <a:ext uri="{FF2B5EF4-FFF2-40B4-BE49-F238E27FC236}">
                <a16:creationId xmlns:a16="http://schemas.microsoft.com/office/drawing/2014/main" id="{202DC467-867A-410A-8E3B-DCFEB42A09C1}"/>
              </a:ext>
            </a:extLst>
          </p:cNvPr>
          <p:cNvSpPr txBox="1"/>
          <p:nvPr/>
        </p:nvSpPr>
        <p:spPr>
          <a:xfrm>
            <a:off x="1188684" y="5965603"/>
            <a:ext cx="9870117" cy="707886"/>
          </a:xfrm>
          <a:prstGeom prst="rect">
            <a:avLst/>
          </a:prstGeom>
          <a:solidFill>
            <a:srgbClr val="CEE4E1"/>
          </a:solidFill>
        </p:spPr>
        <p:txBody>
          <a:bodyPr wrap="square" lIns="720000">
            <a:spAutoFit/>
          </a:bodyPr>
          <a:lstStyle/>
          <a:p>
            <a:r>
              <a:rPr lang="en-US" sz="2000" dirty="0">
                <a:solidFill>
                  <a:srgbClr val="589BA2"/>
                </a:solidFill>
                <a:latin typeface="+mj-lt"/>
              </a:rPr>
              <a:t>For the prevention of cranial deformities, positioning pillows are recommended that allow the back of the head to float freely</a:t>
            </a:r>
            <a:endParaRPr lang="de-DE" sz="2000" dirty="0">
              <a:solidFill>
                <a:srgbClr val="589BA2"/>
              </a:solidFill>
              <a:latin typeface="+mj-lt"/>
            </a:endParaRPr>
          </a:p>
        </p:txBody>
      </p:sp>
      <p:sp>
        <p:nvSpPr>
          <p:cNvPr id="7" name="Gleichschenkliges Dreieck 6"/>
          <p:cNvSpPr/>
          <p:nvPr/>
        </p:nvSpPr>
        <p:spPr>
          <a:xfrm rot="5400000">
            <a:off x="1046949" y="6113557"/>
            <a:ext cx="663385" cy="333370"/>
          </a:xfrm>
          <a:prstGeom prst="triangle">
            <a:avLst/>
          </a:prstGeom>
          <a:solidFill>
            <a:srgbClr val="58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6941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78F126C-DEFC-4B4E-9A44-EC44C810F953}"/>
              </a:ext>
            </a:extLst>
          </p:cNvPr>
          <p:cNvSpPr/>
          <p:nvPr/>
        </p:nvSpPr>
        <p:spPr>
          <a:xfrm>
            <a:off x="0" y="-3013"/>
            <a:ext cx="5858357" cy="6857997"/>
          </a:xfrm>
          <a:prstGeom prst="rect">
            <a:avLst/>
          </a:prstGeom>
          <a:solidFill>
            <a:srgbClr val="AF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tangle: Rounded Corners 54">
            <a:extLst>
              <a:ext uri="{FF2B5EF4-FFF2-40B4-BE49-F238E27FC236}">
                <a16:creationId xmlns:a16="http://schemas.microsoft.com/office/drawing/2014/main" id="{72B8B1EF-49A8-46A3-96A6-A170A6F7C204}"/>
              </a:ext>
            </a:extLst>
          </p:cNvPr>
          <p:cNvSpPr/>
          <p:nvPr/>
        </p:nvSpPr>
        <p:spPr>
          <a:xfrm>
            <a:off x="4807017" y="1414501"/>
            <a:ext cx="5867877" cy="4028999"/>
          </a:xfrm>
          <a:prstGeom prst="roundRect">
            <a:avLst>
              <a:gd name="adj" fmla="val 1362"/>
            </a:avLst>
          </a:prstGeom>
          <a:noFill/>
          <a:ln>
            <a:noFill/>
          </a:ln>
          <a:effectLst>
            <a:outerShdw blurRad="1270000" dist="698500" dir="5400000" sx="90000" sy="9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pic>
        <p:nvPicPr>
          <p:cNvPr id="11"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13816"/>
            <a:ext cx="5857172" cy="3905186"/>
          </a:xfrm>
          <a:prstGeom prst="rect">
            <a:avLst/>
          </a:prstGeom>
        </p:spPr>
      </p:pic>
      <p:sp>
        <p:nvSpPr>
          <p:cNvPr id="15" name="Rectangle: Rounded Corners 54">
            <a:extLst>
              <a:ext uri="{FF2B5EF4-FFF2-40B4-BE49-F238E27FC236}">
                <a16:creationId xmlns:a16="http://schemas.microsoft.com/office/drawing/2014/main" id="{72B8B1EF-49A8-46A3-96A6-A170A6F7C204}"/>
              </a:ext>
            </a:extLst>
          </p:cNvPr>
          <p:cNvSpPr/>
          <p:nvPr/>
        </p:nvSpPr>
        <p:spPr>
          <a:xfrm>
            <a:off x="5867400" y="1477889"/>
            <a:ext cx="5588500" cy="3373511"/>
          </a:xfrm>
          <a:prstGeom prst="roundRect">
            <a:avLst>
              <a:gd name="adj" fmla="val 1362"/>
            </a:avLst>
          </a:prstGeom>
          <a:solidFill>
            <a:schemeClr val="bg1"/>
          </a:solidFill>
          <a:ln>
            <a:noFill/>
          </a:ln>
          <a:effectLst>
            <a:outerShdw blurRad="1270000" dist="698500" dir="5400000" sx="90000" sy="9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Rectangle 1">
            <a:extLst>
              <a:ext uri="{FF2B5EF4-FFF2-40B4-BE49-F238E27FC236}">
                <a16:creationId xmlns:a16="http://schemas.microsoft.com/office/drawing/2014/main" id="{51D20A8B-2723-4DC9-AAB1-51C0C5838F80}"/>
              </a:ext>
            </a:extLst>
          </p:cNvPr>
          <p:cNvSpPr/>
          <p:nvPr/>
        </p:nvSpPr>
        <p:spPr>
          <a:xfrm>
            <a:off x="6328756" y="2476430"/>
            <a:ext cx="4720244" cy="1846659"/>
          </a:xfrm>
          <a:prstGeom prst="rect">
            <a:avLst/>
          </a:prstGeom>
        </p:spPr>
        <p:txBody>
          <a:bodyPr wrap="square" anchor="t">
            <a:spAutoFit/>
          </a:bodyPr>
          <a:lstStyle/>
          <a:p>
            <a:r>
              <a:rPr lang="en-US" sz="3600" b="1" cap="small" dirty="0">
                <a:solidFill>
                  <a:srgbClr val="589BA2"/>
                </a:solidFill>
                <a:latin typeface="+mj-lt"/>
              </a:rPr>
              <a:t>All things spring from a small beginning</a:t>
            </a:r>
          </a:p>
          <a:p>
            <a:endParaRPr lang="en-US" sz="3200" cap="small" dirty="0">
              <a:solidFill>
                <a:srgbClr val="589BA2"/>
              </a:solidFill>
              <a:latin typeface="+mj-lt"/>
            </a:endParaRPr>
          </a:p>
          <a:p>
            <a:r>
              <a:rPr lang="en-US" sz="1000" cap="small" dirty="0">
                <a:solidFill>
                  <a:srgbClr val="589BA2"/>
                </a:solidFill>
                <a:latin typeface="+mj-lt"/>
              </a:rPr>
              <a:t>Marcus </a:t>
            </a:r>
            <a:r>
              <a:rPr lang="en-US" sz="1000" cap="small" dirty="0" err="1">
                <a:solidFill>
                  <a:srgbClr val="589BA2"/>
                </a:solidFill>
                <a:latin typeface="+mj-lt"/>
              </a:rPr>
              <a:t>Tullius</a:t>
            </a:r>
            <a:r>
              <a:rPr lang="en-US" sz="1000" cap="small" dirty="0">
                <a:solidFill>
                  <a:srgbClr val="589BA2"/>
                </a:solidFill>
                <a:latin typeface="+mj-lt"/>
              </a:rPr>
              <a:t> Cicero</a:t>
            </a:r>
          </a:p>
        </p:txBody>
      </p:sp>
      <p:sp>
        <p:nvSpPr>
          <p:cNvPr id="16" name="Rectangle: Top Corners Rounded 52">
            <a:extLst>
              <a:ext uri="{FF2B5EF4-FFF2-40B4-BE49-F238E27FC236}">
                <a16:creationId xmlns:a16="http://schemas.microsoft.com/office/drawing/2014/main" id="{993AE146-6A86-4F3F-97D2-217703378FE9}"/>
              </a:ext>
            </a:extLst>
          </p:cNvPr>
          <p:cNvSpPr/>
          <p:nvPr/>
        </p:nvSpPr>
        <p:spPr>
          <a:xfrm rot="5400000">
            <a:off x="3896474" y="3139408"/>
            <a:ext cx="3905187" cy="54000"/>
          </a:xfrm>
          <a:prstGeom prst="round2SameRect">
            <a:avLst>
              <a:gd name="adj1" fmla="val 7299"/>
              <a:gd name="adj2" fmla="val 0"/>
            </a:avLst>
          </a:prstGeom>
          <a:solidFill>
            <a:srgbClr val="87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b="1">
              <a:latin typeface="Raleway" panose="020B0503030101060003" pitchFamily="34" charset="0"/>
            </a:endParaRPr>
          </a:p>
        </p:txBody>
      </p:sp>
    </p:spTree>
    <p:extLst>
      <p:ext uri="{BB962C8B-B14F-4D97-AF65-F5344CB8AC3E}">
        <p14:creationId xmlns:p14="http://schemas.microsoft.com/office/powerpoint/2010/main" val="527311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36DAC9-4E40-4328-B6D9-5FC36B5DFBE8}"/>
              </a:ext>
            </a:extLst>
          </p:cNvPr>
          <p:cNvSpPr txBox="1"/>
          <p:nvPr/>
        </p:nvSpPr>
        <p:spPr>
          <a:xfrm>
            <a:off x="8899228" y="1770636"/>
            <a:ext cx="2900885" cy="1169551"/>
          </a:xfrm>
          <a:prstGeom prst="rect">
            <a:avLst/>
          </a:prstGeom>
          <a:noFill/>
        </p:spPr>
        <p:txBody>
          <a:bodyPr wrap="square" rtlCol="0" anchor="t">
            <a:spAutoFit/>
          </a:bodyPr>
          <a:lstStyle/>
          <a:p>
            <a:r>
              <a:rPr lang="en-US" sz="1400" dirty="0">
                <a:solidFill>
                  <a:srgbClr val="919191"/>
                </a:solidFill>
                <a:cs typeface="Calibri"/>
              </a:rPr>
              <a:t>The first positioning pillow that is not a pillow and meets the specifications for safe baby sleep. The ring has a small surface area and allows the head to float freely. </a:t>
            </a:r>
            <a:endParaRPr lang="en-US" sz="1400" dirty="0">
              <a:solidFill>
                <a:srgbClr val="919191"/>
              </a:solidFill>
              <a:latin typeface="Calibri"/>
              <a:cs typeface="Calibri"/>
            </a:endParaRPr>
          </a:p>
        </p:txBody>
      </p:sp>
      <p:sp>
        <p:nvSpPr>
          <p:cNvPr id="10" name="Freeform 39">
            <a:extLst>
              <a:ext uri="{FF2B5EF4-FFF2-40B4-BE49-F238E27FC236}">
                <a16:creationId xmlns:a16="http://schemas.microsoft.com/office/drawing/2014/main" id="{4F1CEFDA-B181-4EF6-B618-22A91CFAAF62}"/>
              </a:ext>
            </a:extLst>
          </p:cNvPr>
          <p:cNvSpPr/>
          <p:nvPr/>
        </p:nvSpPr>
        <p:spPr>
          <a:xfrm>
            <a:off x="7177385" y="1936734"/>
            <a:ext cx="1561696" cy="924346"/>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1" name="Freeform 39">
            <a:extLst>
              <a:ext uri="{FF2B5EF4-FFF2-40B4-BE49-F238E27FC236}">
                <a16:creationId xmlns:a16="http://schemas.microsoft.com/office/drawing/2014/main" id="{859B41F1-5A06-4565-9DD0-E0FA21CD63AF}"/>
              </a:ext>
            </a:extLst>
          </p:cNvPr>
          <p:cNvSpPr/>
          <p:nvPr/>
        </p:nvSpPr>
        <p:spPr>
          <a:xfrm flipH="1">
            <a:off x="3419824" y="1936734"/>
            <a:ext cx="1561696" cy="924346"/>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2" name="TextBox 11">
            <a:extLst>
              <a:ext uri="{FF2B5EF4-FFF2-40B4-BE49-F238E27FC236}">
                <a16:creationId xmlns:a16="http://schemas.microsoft.com/office/drawing/2014/main" id="{0E0D1F3D-CC9D-469B-8712-B697AF6D6D84}"/>
              </a:ext>
            </a:extLst>
          </p:cNvPr>
          <p:cNvSpPr txBox="1"/>
          <p:nvPr/>
        </p:nvSpPr>
        <p:spPr>
          <a:xfrm>
            <a:off x="391886" y="1753798"/>
            <a:ext cx="2886105" cy="738664"/>
          </a:xfrm>
          <a:prstGeom prst="rect">
            <a:avLst/>
          </a:prstGeom>
          <a:noFill/>
        </p:spPr>
        <p:txBody>
          <a:bodyPr wrap="square" rtlCol="0" anchor="t">
            <a:spAutoFit/>
          </a:bodyPr>
          <a:lstStyle/>
          <a:p>
            <a:pPr algn="r"/>
            <a:r>
              <a:rPr lang="en-US" sz="1400" dirty="0">
                <a:solidFill>
                  <a:srgbClr val="919191"/>
                </a:solidFill>
                <a:latin typeface="Calibri"/>
                <a:cs typeface="Calibri"/>
              </a:rPr>
              <a:t>The first positioning pillow that grows with you - no need to buy more, no need to </a:t>
            </a:r>
            <a:r>
              <a:rPr lang="en-US" sz="1400" dirty="0" err="1">
                <a:solidFill>
                  <a:srgbClr val="919191"/>
                </a:solidFill>
                <a:latin typeface="Calibri"/>
                <a:cs typeface="Calibri"/>
              </a:rPr>
              <a:t>replug</a:t>
            </a:r>
            <a:endParaRPr lang="en-US" sz="1400" dirty="0">
              <a:solidFill>
                <a:srgbClr val="919191"/>
              </a:solidFill>
              <a:latin typeface="Calibri"/>
              <a:cs typeface="Calibri"/>
            </a:endParaRPr>
          </a:p>
        </p:txBody>
      </p:sp>
      <p:sp>
        <p:nvSpPr>
          <p:cNvPr id="13" name="TextBox 12">
            <a:extLst>
              <a:ext uri="{FF2B5EF4-FFF2-40B4-BE49-F238E27FC236}">
                <a16:creationId xmlns:a16="http://schemas.microsoft.com/office/drawing/2014/main" id="{7A323B70-CE92-4399-A9EA-562FD38878A1}"/>
              </a:ext>
            </a:extLst>
          </p:cNvPr>
          <p:cNvSpPr txBox="1"/>
          <p:nvPr/>
        </p:nvSpPr>
        <p:spPr>
          <a:xfrm>
            <a:off x="497511" y="4786432"/>
            <a:ext cx="2842435" cy="1169551"/>
          </a:xfrm>
          <a:prstGeom prst="rect">
            <a:avLst/>
          </a:prstGeom>
          <a:noFill/>
        </p:spPr>
        <p:txBody>
          <a:bodyPr wrap="square" rtlCol="0" anchor="t">
            <a:spAutoFit/>
          </a:bodyPr>
          <a:lstStyle/>
          <a:p>
            <a:pPr algn="r"/>
            <a:r>
              <a:rPr lang="en-US" sz="1400" dirty="0">
                <a:solidFill>
                  <a:srgbClr val="919191"/>
                </a:solidFill>
                <a:latin typeface="Calibri"/>
                <a:cs typeface="Calibri"/>
              </a:rPr>
              <a:t>Patented medical device developed by a specialist for head deformations, which can be used both prophylactically and therapeutically</a:t>
            </a:r>
          </a:p>
        </p:txBody>
      </p:sp>
      <p:sp>
        <p:nvSpPr>
          <p:cNvPr id="14" name="Freeform 39">
            <a:extLst>
              <a:ext uri="{FF2B5EF4-FFF2-40B4-BE49-F238E27FC236}">
                <a16:creationId xmlns:a16="http://schemas.microsoft.com/office/drawing/2014/main" id="{ACD27A0E-794F-4DB7-AEE6-47243556327B}"/>
              </a:ext>
            </a:extLst>
          </p:cNvPr>
          <p:cNvSpPr/>
          <p:nvPr/>
        </p:nvSpPr>
        <p:spPr>
          <a:xfrm flipH="1" flipV="1">
            <a:off x="3419823" y="4417100"/>
            <a:ext cx="1611979" cy="954108"/>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5" name="TextBox 14">
            <a:extLst>
              <a:ext uri="{FF2B5EF4-FFF2-40B4-BE49-F238E27FC236}">
                <a16:creationId xmlns:a16="http://schemas.microsoft.com/office/drawing/2014/main" id="{F1A0C70B-A0A6-420C-BE4B-43A1BC3494BA}"/>
              </a:ext>
            </a:extLst>
          </p:cNvPr>
          <p:cNvSpPr txBox="1"/>
          <p:nvPr/>
        </p:nvSpPr>
        <p:spPr>
          <a:xfrm>
            <a:off x="8914008" y="5001875"/>
            <a:ext cx="2900884" cy="523220"/>
          </a:xfrm>
          <a:prstGeom prst="rect">
            <a:avLst/>
          </a:prstGeom>
          <a:noFill/>
        </p:spPr>
        <p:txBody>
          <a:bodyPr wrap="square" rtlCol="0" anchor="t">
            <a:spAutoFit/>
          </a:bodyPr>
          <a:lstStyle/>
          <a:p>
            <a:r>
              <a:rPr lang="en-US" sz="1400" dirty="0">
                <a:solidFill>
                  <a:srgbClr val="919191"/>
                </a:solidFill>
                <a:latin typeface="Calibri"/>
                <a:cs typeface="Calibri"/>
              </a:rPr>
              <a:t>Made in Europe with a cover made of high-quality, certified materials</a:t>
            </a:r>
          </a:p>
        </p:txBody>
      </p:sp>
      <p:sp>
        <p:nvSpPr>
          <p:cNvPr id="16" name="Freeform 39">
            <a:extLst>
              <a:ext uri="{FF2B5EF4-FFF2-40B4-BE49-F238E27FC236}">
                <a16:creationId xmlns:a16="http://schemas.microsoft.com/office/drawing/2014/main" id="{69B765E0-E0D1-4E9C-B2C3-08558DFDC5BD}"/>
              </a:ext>
            </a:extLst>
          </p:cNvPr>
          <p:cNvSpPr/>
          <p:nvPr/>
        </p:nvSpPr>
        <p:spPr>
          <a:xfrm flipV="1">
            <a:off x="7177385" y="4446862"/>
            <a:ext cx="1561696" cy="924346"/>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de-DE" sz="3200" cap="small" dirty="0" err="1">
                <a:solidFill>
                  <a:srgbClr val="919191"/>
                </a:solidFill>
                <a:latin typeface="+mj-lt"/>
              </a:rPr>
              <a:t>Medibino</a:t>
            </a:r>
            <a:r>
              <a:rPr lang="de-DE" sz="3200" cap="small" dirty="0">
                <a:solidFill>
                  <a:srgbClr val="919191"/>
                </a:solidFill>
                <a:latin typeface="+mj-lt"/>
              </a:rPr>
              <a:t> – </a:t>
            </a:r>
            <a:r>
              <a:rPr lang="de-DE" sz="3200" cap="small" dirty="0" err="1">
                <a:solidFill>
                  <a:srgbClr val="919191"/>
                </a:solidFill>
                <a:latin typeface="+mj-lt"/>
              </a:rPr>
              <a:t>Patented</a:t>
            </a:r>
            <a:r>
              <a:rPr lang="de-DE" sz="3200" cap="small" dirty="0">
                <a:solidFill>
                  <a:srgbClr val="919191"/>
                </a:solidFill>
                <a:latin typeface="+mj-lt"/>
              </a:rPr>
              <a:t> Medical Device </a:t>
            </a:r>
          </a:p>
          <a:p>
            <a:pPr algn="ctr"/>
            <a:r>
              <a:rPr lang="de-DE" sz="2400" dirty="0" err="1">
                <a:solidFill>
                  <a:srgbClr val="919191"/>
                </a:solidFill>
                <a:latin typeface="+mj-lt"/>
              </a:rPr>
              <a:t>To</a:t>
            </a:r>
            <a:r>
              <a:rPr lang="de-DE" sz="2400" dirty="0">
                <a:solidFill>
                  <a:srgbClr val="919191"/>
                </a:solidFill>
                <a:latin typeface="+mj-lt"/>
              </a:rPr>
              <a:t> </a:t>
            </a:r>
            <a:r>
              <a:rPr lang="de-DE" sz="2400" dirty="0" err="1">
                <a:solidFill>
                  <a:srgbClr val="919191"/>
                </a:solidFill>
                <a:latin typeface="+mj-lt"/>
              </a:rPr>
              <a:t>prevent</a:t>
            </a:r>
            <a:r>
              <a:rPr lang="de-DE" sz="2400" dirty="0">
                <a:solidFill>
                  <a:srgbClr val="919191"/>
                </a:solidFill>
                <a:latin typeface="+mj-lt"/>
              </a:rPr>
              <a:t> </a:t>
            </a:r>
            <a:r>
              <a:rPr lang="de-DE" sz="2400" dirty="0" err="1">
                <a:solidFill>
                  <a:srgbClr val="919191"/>
                </a:solidFill>
                <a:latin typeface="+mj-lt"/>
              </a:rPr>
              <a:t>position-related</a:t>
            </a:r>
            <a:r>
              <a:rPr lang="de-DE" sz="2400" dirty="0">
                <a:solidFill>
                  <a:srgbClr val="919191"/>
                </a:solidFill>
                <a:latin typeface="+mj-lt"/>
              </a:rPr>
              <a:t> </a:t>
            </a:r>
            <a:r>
              <a:rPr lang="de-DE" sz="2400" dirty="0" err="1">
                <a:solidFill>
                  <a:srgbClr val="919191"/>
                </a:solidFill>
                <a:latin typeface="+mj-lt"/>
              </a:rPr>
              <a:t>head</a:t>
            </a:r>
            <a:r>
              <a:rPr lang="de-DE" sz="2400" dirty="0">
                <a:solidFill>
                  <a:srgbClr val="919191"/>
                </a:solidFill>
                <a:latin typeface="+mj-lt"/>
              </a:rPr>
              <a:t> </a:t>
            </a:r>
            <a:r>
              <a:rPr lang="de-DE" sz="2400" dirty="0" err="1">
                <a:solidFill>
                  <a:srgbClr val="919191"/>
                </a:solidFill>
                <a:latin typeface="+mj-lt"/>
              </a:rPr>
              <a:t>deformations</a:t>
            </a:r>
            <a:endParaRPr lang="de-DE" sz="2400" dirty="0">
              <a:solidFill>
                <a:srgbClr val="919191"/>
              </a:solidFill>
              <a:latin typeface="+mj-lt"/>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07157" y="1207361"/>
            <a:ext cx="6655943" cy="4442839"/>
          </a:xfrm>
          <a:prstGeom prst="rect">
            <a:avLst/>
          </a:prstGeom>
        </p:spPr>
      </p:pic>
      <p:pic>
        <p:nvPicPr>
          <p:cNvPr id="17" name="Grafik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9386" y="5230693"/>
            <a:ext cx="2144343" cy="1430679"/>
          </a:xfrm>
          <a:prstGeom prst="rect">
            <a:avLst/>
          </a:prstGeom>
        </p:spPr>
      </p:pic>
    </p:spTree>
    <p:extLst>
      <p:ext uri="{BB962C8B-B14F-4D97-AF65-F5344CB8AC3E}">
        <p14:creationId xmlns:p14="http://schemas.microsoft.com/office/powerpoint/2010/main" val="162875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036" y="2052172"/>
            <a:ext cx="2144343" cy="1430679"/>
          </a:xfrm>
          <a:prstGeom prst="rect">
            <a:avLst/>
          </a:prstGeom>
        </p:spPr>
      </p:pic>
      <p:sp>
        <p:nvSpPr>
          <p:cNvPr id="3" name="Textfeld 2"/>
          <p:cNvSpPr txBox="1"/>
          <p:nvPr/>
        </p:nvSpPr>
        <p:spPr>
          <a:xfrm>
            <a:off x="3159419" y="2023633"/>
            <a:ext cx="2453730" cy="1477328"/>
          </a:xfrm>
          <a:prstGeom prst="rect">
            <a:avLst/>
          </a:prstGeom>
          <a:noFill/>
        </p:spPr>
        <p:txBody>
          <a:bodyPr wrap="square">
            <a:spAutoFit/>
          </a:bodyPr>
          <a:lstStyle/>
          <a:p>
            <a:r>
              <a:rPr lang="de-DE" b="1" dirty="0">
                <a:solidFill>
                  <a:srgbClr val="589BA2"/>
                </a:solidFill>
                <a:latin typeface="Proxima Nova Alt Lt"/>
              </a:rPr>
              <a:t>Flexible and safe</a:t>
            </a:r>
          </a:p>
          <a:p>
            <a:r>
              <a:rPr lang="de-DE" dirty="0">
                <a:solidFill>
                  <a:schemeClr val="bg1">
                    <a:lumMod val="50000"/>
                  </a:schemeClr>
                </a:solidFill>
                <a:latin typeface="Proxima Nova Alt Lt"/>
              </a:rPr>
              <a:t>Your baby's daily companion for healthy and even growth</a:t>
            </a:r>
            <a:endParaRPr lang="en-US" dirty="0">
              <a:solidFill>
                <a:schemeClr val="bg1">
                  <a:lumMod val="50000"/>
                </a:schemeClr>
              </a:solidFill>
              <a:latin typeface="Proxima Nova Alt Lt"/>
            </a:endParaRPr>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0786" y="2067138"/>
            <a:ext cx="2121912" cy="1415713"/>
          </a:xfrm>
          <a:prstGeom prst="rect">
            <a:avLst/>
          </a:prstGeom>
        </p:spPr>
      </p:pic>
      <p:sp>
        <p:nvSpPr>
          <p:cNvPr id="5" name="Textfeld 4"/>
          <p:cNvSpPr txBox="1"/>
          <p:nvPr/>
        </p:nvSpPr>
        <p:spPr>
          <a:xfrm>
            <a:off x="8959232" y="1861619"/>
            <a:ext cx="2312559" cy="1754326"/>
          </a:xfrm>
          <a:prstGeom prst="rect">
            <a:avLst/>
          </a:prstGeom>
          <a:noFill/>
        </p:spPr>
        <p:txBody>
          <a:bodyPr wrap="square">
            <a:spAutoFit/>
          </a:bodyPr>
          <a:lstStyle/>
          <a:p>
            <a:r>
              <a:rPr lang="de-DE" b="1" dirty="0" err="1">
                <a:solidFill>
                  <a:srgbClr val="589BA2"/>
                </a:solidFill>
                <a:latin typeface="Proxima Nova Alt Lt"/>
              </a:rPr>
              <a:t>Adjustable</a:t>
            </a:r>
            <a:r>
              <a:rPr lang="de-DE" b="1" dirty="0">
                <a:solidFill>
                  <a:srgbClr val="589BA2"/>
                </a:solidFill>
                <a:latin typeface="Proxima Nova Alt Lt"/>
              </a:rPr>
              <a:t> </a:t>
            </a:r>
            <a:r>
              <a:rPr lang="de-DE" b="1" dirty="0" err="1">
                <a:solidFill>
                  <a:srgbClr val="589BA2"/>
                </a:solidFill>
                <a:latin typeface="Proxima Nova Alt Lt"/>
              </a:rPr>
              <a:t>size</a:t>
            </a:r>
            <a:endParaRPr lang="de-DE" b="1" dirty="0">
              <a:solidFill>
                <a:srgbClr val="589BA2"/>
              </a:solidFill>
              <a:latin typeface="Proxima Nova Alt Lt"/>
            </a:endParaRPr>
          </a:p>
          <a:p>
            <a:r>
              <a:rPr lang="de-DE" dirty="0">
                <a:solidFill>
                  <a:schemeClr val="bg1">
                    <a:lumMod val="50000"/>
                  </a:schemeClr>
                </a:solidFill>
                <a:latin typeface="Proxima Nova Alt Lt"/>
              </a:rPr>
              <a:t>Can </a:t>
            </a:r>
            <a:r>
              <a:rPr lang="de-DE" dirty="0" err="1">
                <a:solidFill>
                  <a:schemeClr val="bg1">
                    <a:lumMod val="50000"/>
                  </a:schemeClr>
                </a:solidFill>
                <a:latin typeface="Proxima Nova Alt Lt"/>
              </a:rPr>
              <a:t>be</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individually</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adjusted</a:t>
            </a:r>
            <a:r>
              <a:rPr lang="de-DE" dirty="0">
                <a:solidFill>
                  <a:schemeClr val="bg1">
                    <a:lumMod val="50000"/>
                  </a:schemeClr>
                </a:solidFill>
                <a:latin typeface="Proxima Nova Alt Lt"/>
              </a:rPr>
              <a:t> to </a:t>
            </a:r>
            <a:r>
              <a:rPr lang="de-DE" dirty="0" err="1">
                <a:solidFill>
                  <a:schemeClr val="bg1">
                    <a:lumMod val="50000"/>
                  </a:schemeClr>
                </a:solidFill>
                <a:latin typeface="Proxima Nova Alt Lt"/>
              </a:rPr>
              <a:t>the</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size</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of</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the</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baby's</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head</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over</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the</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duration</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of</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use</a:t>
            </a:r>
            <a:endParaRPr lang="en-US" dirty="0">
              <a:solidFill>
                <a:schemeClr val="bg1">
                  <a:lumMod val="50000"/>
                </a:schemeClr>
              </a:solidFill>
              <a:latin typeface="Proxima Nova Alt Lt"/>
            </a:endParaRPr>
          </a:p>
        </p:txBody>
      </p:sp>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0786" y="4085034"/>
            <a:ext cx="2121912" cy="1415714"/>
          </a:xfrm>
          <a:prstGeom prst="rect">
            <a:avLst/>
          </a:prstGeom>
        </p:spPr>
      </p:pic>
      <p:sp>
        <p:nvSpPr>
          <p:cNvPr id="7" name="Textfeld 6"/>
          <p:cNvSpPr txBox="1"/>
          <p:nvPr/>
        </p:nvSpPr>
        <p:spPr>
          <a:xfrm>
            <a:off x="8995673" y="4192726"/>
            <a:ext cx="2239678" cy="1200329"/>
          </a:xfrm>
          <a:prstGeom prst="rect">
            <a:avLst/>
          </a:prstGeom>
          <a:noFill/>
        </p:spPr>
        <p:txBody>
          <a:bodyPr wrap="square">
            <a:spAutoFit/>
          </a:bodyPr>
          <a:lstStyle/>
          <a:p>
            <a:r>
              <a:rPr lang="de-DE" b="1" dirty="0">
                <a:solidFill>
                  <a:srgbClr val="589BA2"/>
                </a:solidFill>
                <a:latin typeface="Proxima Nova Alt Lt"/>
              </a:rPr>
              <a:t>Changeable covers</a:t>
            </a:r>
          </a:p>
          <a:p>
            <a:r>
              <a:rPr lang="de-DE" dirty="0">
                <a:solidFill>
                  <a:schemeClr val="bg1">
                    <a:lumMod val="50000"/>
                  </a:schemeClr>
                </a:solidFill>
                <a:latin typeface="Proxima Nova Alt Lt"/>
              </a:rPr>
              <a:t>Easy cleaning and care - available in individual designs</a:t>
            </a:r>
            <a:endParaRPr lang="en-US" dirty="0">
              <a:solidFill>
                <a:schemeClr val="bg1">
                  <a:lumMod val="50000"/>
                </a:schemeClr>
              </a:solidFill>
              <a:latin typeface="Proxima Nova Alt Lt"/>
            </a:endParaRPr>
          </a:p>
        </p:txBody>
      </p:sp>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350" y="4070068"/>
            <a:ext cx="2144344" cy="1430680"/>
          </a:xfrm>
          <a:prstGeom prst="rect">
            <a:avLst/>
          </a:prstGeom>
        </p:spPr>
      </p:pic>
      <p:sp>
        <p:nvSpPr>
          <p:cNvPr id="9" name="Textfeld 8"/>
          <p:cNvSpPr txBox="1"/>
          <p:nvPr/>
        </p:nvSpPr>
        <p:spPr>
          <a:xfrm>
            <a:off x="3111214" y="4159594"/>
            <a:ext cx="2710164" cy="1477328"/>
          </a:xfrm>
          <a:prstGeom prst="rect">
            <a:avLst/>
          </a:prstGeom>
          <a:noFill/>
        </p:spPr>
        <p:txBody>
          <a:bodyPr wrap="square">
            <a:spAutoFit/>
          </a:bodyPr>
          <a:lstStyle/>
          <a:p>
            <a:r>
              <a:rPr lang="de-DE" b="1" dirty="0">
                <a:solidFill>
                  <a:srgbClr val="589BA2"/>
                </a:solidFill>
                <a:latin typeface="Proxima Nova Alt Lt"/>
              </a:rPr>
              <a:t>Small and </a:t>
            </a:r>
            <a:r>
              <a:rPr lang="de-DE" b="1" dirty="0" err="1">
                <a:solidFill>
                  <a:srgbClr val="589BA2"/>
                </a:solidFill>
                <a:latin typeface="Proxima Nova Alt Lt"/>
              </a:rPr>
              <a:t>handy</a:t>
            </a:r>
            <a:endParaRPr lang="de-DE" b="1" dirty="0">
              <a:solidFill>
                <a:srgbClr val="589BA2"/>
              </a:solidFill>
              <a:latin typeface="Proxima Nova Alt Lt"/>
            </a:endParaRPr>
          </a:p>
          <a:p>
            <a:r>
              <a:rPr lang="de-DE" dirty="0">
                <a:solidFill>
                  <a:schemeClr val="bg1">
                    <a:lumMod val="50000"/>
                  </a:schemeClr>
                </a:solidFill>
                <a:latin typeface="Proxima Nova Alt Lt"/>
              </a:rPr>
              <a:t>Optimum </a:t>
            </a:r>
            <a:r>
              <a:rPr lang="de-DE" dirty="0" err="1">
                <a:solidFill>
                  <a:schemeClr val="bg1">
                    <a:lumMod val="50000"/>
                  </a:schemeClr>
                </a:solidFill>
                <a:latin typeface="Proxima Nova Alt Lt"/>
              </a:rPr>
              <a:t>use</a:t>
            </a:r>
            <a:r>
              <a:rPr lang="de-DE" dirty="0">
                <a:solidFill>
                  <a:schemeClr val="bg1">
                    <a:lumMod val="50000"/>
                  </a:schemeClr>
                </a:solidFill>
                <a:latin typeface="Proxima Nova Alt Lt"/>
              </a:rPr>
              <a:t> in </a:t>
            </a:r>
            <a:r>
              <a:rPr lang="de-DE" dirty="0" err="1">
                <a:solidFill>
                  <a:schemeClr val="bg1">
                    <a:lumMod val="50000"/>
                  </a:schemeClr>
                </a:solidFill>
                <a:latin typeface="Proxima Nova Alt Lt"/>
              </a:rPr>
              <a:t>the</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baby's</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environment</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even</a:t>
            </a:r>
            <a:r>
              <a:rPr lang="de-DE" dirty="0">
                <a:solidFill>
                  <a:schemeClr val="bg1">
                    <a:lumMod val="50000"/>
                  </a:schemeClr>
                </a:solidFill>
                <a:latin typeface="Proxima Nova Alt Lt"/>
              </a:rPr>
              <a:t> in </a:t>
            </a:r>
            <a:r>
              <a:rPr lang="de-DE" dirty="0" err="1">
                <a:solidFill>
                  <a:schemeClr val="bg1">
                    <a:lumMod val="50000"/>
                  </a:schemeClr>
                </a:solidFill>
                <a:latin typeface="Proxima Nova Alt Lt"/>
              </a:rPr>
              <a:t>their</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pram</a:t>
            </a:r>
            <a:r>
              <a:rPr lang="de-DE" dirty="0">
                <a:solidFill>
                  <a:schemeClr val="bg1">
                    <a:lumMod val="50000"/>
                  </a:schemeClr>
                </a:solidFill>
                <a:latin typeface="Proxima Nova Alt Lt"/>
              </a:rPr>
              <a:t> and </a:t>
            </a:r>
            <a:r>
              <a:rPr lang="de-DE" dirty="0" err="1">
                <a:solidFill>
                  <a:schemeClr val="bg1">
                    <a:lumMod val="50000"/>
                  </a:schemeClr>
                </a:solidFill>
                <a:latin typeface="Proxima Nova Alt Lt"/>
              </a:rPr>
              <a:t>baby</a:t>
            </a:r>
            <a:r>
              <a:rPr lang="de-DE" dirty="0">
                <a:solidFill>
                  <a:schemeClr val="bg1">
                    <a:lumMod val="50000"/>
                  </a:schemeClr>
                </a:solidFill>
                <a:latin typeface="Proxima Nova Alt Lt"/>
              </a:rPr>
              <a:t> </a:t>
            </a:r>
            <a:r>
              <a:rPr lang="de-DE" dirty="0" err="1">
                <a:solidFill>
                  <a:schemeClr val="bg1">
                    <a:lumMod val="50000"/>
                  </a:schemeClr>
                </a:solidFill>
                <a:latin typeface="Proxima Nova Alt Lt"/>
              </a:rPr>
              <a:t>seat</a:t>
            </a:r>
            <a:endParaRPr lang="en-US" dirty="0">
              <a:solidFill>
                <a:schemeClr val="bg1">
                  <a:lumMod val="50000"/>
                </a:schemeClr>
              </a:solidFill>
              <a:latin typeface="Proxima Nova Alt Lt"/>
            </a:endParaRPr>
          </a:p>
        </p:txBody>
      </p:sp>
      <p:sp>
        <p:nvSpPr>
          <p:cNvPr id="10"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de-DE" sz="3200" cap="small" dirty="0" err="1">
                <a:solidFill>
                  <a:srgbClr val="919191"/>
                </a:solidFill>
                <a:latin typeface="+mj-lt"/>
              </a:rPr>
              <a:t>Medibino</a:t>
            </a:r>
            <a:r>
              <a:rPr lang="de-DE" sz="3200" cap="small" dirty="0">
                <a:solidFill>
                  <a:srgbClr val="919191"/>
                </a:solidFill>
                <a:latin typeface="+mj-lt"/>
              </a:rPr>
              <a:t> – </a:t>
            </a:r>
            <a:r>
              <a:rPr lang="de-DE" sz="3200" cap="small" dirty="0" err="1">
                <a:solidFill>
                  <a:srgbClr val="919191"/>
                </a:solidFill>
                <a:latin typeface="+mj-lt"/>
              </a:rPr>
              <a:t>Patented</a:t>
            </a:r>
            <a:r>
              <a:rPr lang="de-DE" sz="3200" cap="small" dirty="0">
                <a:solidFill>
                  <a:srgbClr val="919191"/>
                </a:solidFill>
                <a:latin typeface="+mj-lt"/>
              </a:rPr>
              <a:t> Medical Device</a:t>
            </a:r>
            <a:r>
              <a:rPr lang="de-DE" sz="2400" cap="small" dirty="0">
                <a:solidFill>
                  <a:srgbClr val="919191"/>
                </a:solidFill>
                <a:latin typeface="+mj-lt"/>
              </a:rPr>
              <a:t> </a:t>
            </a:r>
          </a:p>
          <a:p>
            <a:pPr algn="ctr"/>
            <a:r>
              <a:rPr lang="de-DE" sz="2400" dirty="0">
                <a:solidFill>
                  <a:srgbClr val="919191"/>
                </a:solidFill>
                <a:latin typeface="+mj-lt"/>
              </a:rPr>
              <a:t>Unique Features</a:t>
            </a:r>
          </a:p>
        </p:txBody>
      </p:sp>
    </p:spTree>
    <p:extLst>
      <p:ext uri="{BB962C8B-B14F-4D97-AF65-F5344CB8AC3E}">
        <p14:creationId xmlns:p14="http://schemas.microsoft.com/office/powerpoint/2010/main" val="909969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72B8B1EF-49A8-46A3-96A6-A170A6F7C204}"/>
              </a:ext>
            </a:extLst>
          </p:cNvPr>
          <p:cNvSpPr/>
          <p:nvPr/>
        </p:nvSpPr>
        <p:spPr>
          <a:xfrm>
            <a:off x="4807017" y="1414501"/>
            <a:ext cx="5867877" cy="4028999"/>
          </a:xfrm>
          <a:prstGeom prst="roundRect">
            <a:avLst>
              <a:gd name="adj" fmla="val 1362"/>
            </a:avLst>
          </a:prstGeom>
          <a:noFill/>
          <a:ln>
            <a:noFill/>
          </a:ln>
          <a:effectLst>
            <a:outerShdw blurRad="1270000" dist="698500" dir="5400000" sx="90000" sy="9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5" name="Rectangle: Rounded Corners 54">
            <a:extLst>
              <a:ext uri="{FF2B5EF4-FFF2-40B4-BE49-F238E27FC236}">
                <a16:creationId xmlns:a16="http://schemas.microsoft.com/office/drawing/2014/main" id="{72B8B1EF-49A8-46A3-96A6-A170A6F7C204}"/>
              </a:ext>
            </a:extLst>
          </p:cNvPr>
          <p:cNvSpPr/>
          <p:nvPr/>
        </p:nvSpPr>
        <p:spPr>
          <a:xfrm>
            <a:off x="6159500" y="1002506"/>
            <a:ext cx="5880100" cy="5741194"/>
          </a:xfrm>
          <a:prstGeom prst="roundRect">
            <a:avLst>
              <a:gd name="adj" fmla="val 1362"/>
            </a:avLst>
          </a:prstGeom>
          <a:solidFill>
            <a:schemeClr val="bg1"/>
          </a:solidFill>
          <a:ln>
            <a:noFill/>
          </a:ln>
          <a:effectLst>
            <a:outerShdw blurRad="1270000" dist="698500" dir="5400000" sx="90000" sy="9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sz="1700" dirty="0">
                <a:solidFill>
                  <a:schemeClr val="bg1">
                    <a:lumMod val="50000"/>
                  </a:schemeClr>
                </a:solidFill>
              </a:rPr>
              <a:t>With regular and early use, the </a:t>
            </a:r>
            <a:r>
              <a:rPr lang="en-US" sz="1700" dirty="0" err="1">
                <a:solidFill>
                  <a:schemeClr val="bg1">
                    <a:lumMod val="50000"/>
                  </a:schemeClr>
                </a:solidFill>
              </a:rPr>
              <a:t>Medibino</a:t>
            </a:r>
            <a:r>
              <a:rPr lang="en-US" sz="1700" dirty="0">
                <a:solidFill>
                  <a:schemeClr val="bg1">
                    <a:lumMod val="50000"/>
                  </a:schemeClr>
                </a:solidFill>
              </a:rPr>
              <a:t> supports the maintenance of a healthy and even head shape.</a:t>
            </a:r>
          </a:p>
          <a:p>
            <a:pPr marL="285750" indent="-285750">
              <a:spcAft>
                <a:spcPts val="1200"/>
              </a:spcAft>
              <a:buFont typeface="Arial" panose="020B0604020202020204" pitchFamily="34" charset="0"/>
              <a:buChar char="•"/>
            </a:pPr>
            <a:r>
              <a:rPr lang="en-US" sz="1700" dirty="0">
                <a:solidFill>
                  <a:schemeClr val="bg1">
                    <a:lumMod val="50000"/>
                  </a:schemeClr>
                </a:solidFill>
              </a:rPr>
              <a:t>The ergonomic shape and individual size adjustability allow the infant's head to grow safely without strain. </a:t>
            </a:r>
          </a:p>
          <a:p>
            <a:pPr marL="285750" indent="-285750">
              <a:spcAft>
                <a:spcPts val="1200"/>
              </a:spcAft>
              <a:buFont typeface="Arial" panose="020B0604020202020204" pitchFamily="34" charset="0"/>
              <a:buChar char="•"/>
            </a:pPr>
            <a:r>
              <a:rPr lang="en-US" sz="1700" dirty="0">
                <a:solidFill>
                  <a:schemeClr val="bg1">
                    <a:lumMod val="50000"/>
                  </a:schemeClr>
                </a:solidFill>
              </a:rPr>
              <a:t>The sensitive back of the infant's head does not rest on the base due to the positioning in the hollow of the ring - the pressure load and danger of a flattened or crooked head is thus prevented in the best possible way.</a:t>
            </a:r>
          </a:p>
          <a:p>
            <a:pPr marL="285750" indent="-285750">
              <a:spcAft>
                <a:spcPts val="1200"/>
              </a:spcAft>
              <a:buFont typeface="Arial" panose="020B0604020202020204" pitchFamily="34" charset="0"/>
              <a:buChar char="•"/>
            </a:pPr>
            <a:r>
              <a:rPr lang="en-US" sz="1700" dirty="0">
                <a:solidFill>
                  <a:schemeClr val="bg1">
                    <a:lumMod val="50000"/>
                  </a:schemeClr>
                </a:solidFill>
              </a:rPr>
              <a:t>Recommended duration of use: From the first day until the child begins to turn regularly on its own and becomes mobile - the </a:t>
            </a:r>
            <a:r>
              <a:rPr lang="en-US" sz="1700" dirty="0" err="1">
                <a:solidFill>
                  <a:schemeClr val="bg1">
                    <a:lumMod val="50000"/>
                  </a:schemeClr>
                </a:solidFill>
              </a:rPr>
              <a:t>Medibino</a:t>
            </a:r>
            <a:r>
              <a:rPr lang="en-US" sz="1700" dirty="0">
                <a:solidFill>
                  <a:schemeClr val="bg1">
                    <a:lumMod val="50000"/>
                  </a:schemeClr>
                </a:solidFill>
              </a:rPr>
              <a:t> can then be used for longer sleep phases in the supine position.</a:t>
            </a:r>
          </a:p>
          <a:p>
            <a:pPr marL="285750" indent="-285750">
              <a:spcAft>
                <a:spcPts val="1200"/>
              </a:spcAft>
              <a:buFont typeface="Arial" panose="020B0604020202020204" pitchFamily="34" charset="0"/>
              <a:buChar char="•"/>
            </a:pPr>
            <a:r>
              <a:rPr lang="en-US" sz="1700" dirty="0">
                <a:solidFill>
                  <a:schemeClr val="bg1">
                    <a:lumMod val="50000"/>
                  </a:schemeClr>
                </a:solidFill>
              </a:rPr>
              <a:t>In consultation with the </a:t>
            </a:r>
            <a:r>
              <a:rPr lang="en-US" sz="1700" dirty="0" err="1">
                <a:solidFill>
                  <a:schemeClr val="bg1">
                    <a:lumMod val="50000"/>
                  </a:schemeClr>
                </a:solidFill>
              </a:rPr>
              <a:t>paediatrician</a:t>
            </a:r>
            <a:r>
              <a:rPr lang="en-US" sz="1700" dirty="0">
                <a:solidFill>
                  <a:schemeClr val="bg1">
                    <a:lumMod val="50000"/>
                  </a:schemeClr>
                </a:solidFill>
              </a:rPr>
              <a:t> / physiotherapist, the </a:t>
            </a:r>
            <a:r>
              <a:rPr lang="en-US" sz="1700" dirty="0" err="1">
                <a:solidFill>
                  <a:schemeClr val="bg1">
                    <a:lumMod val="50000"/>
                  </a:schemeClr>
                </a:solidFill>
              </a:rPr>
              <a:t>Medibino</a:t>
            </a:r>
            <a:r>
              <a:rPr lang="en-US" sz="1700" dirty="0">
                <a:solidFill>
                  <a:schemeClr val="bg1">
                    <a:lumMod val="50000"/>
                  </a:schemeClr>
                </a:solidFill>
              </a:rPr>
              <a:t> can also be used to alleviate existing head deformities.</a:t>
            </a:r>
            <a:endParaRPr lang="de-DE" sz="1700" dirty="0">
              <a:solidFill>
                <a:schemeClr val="bg1">
                  <a:lumMod val="50000"/>
                </a:schemeClr>
              </a:solidFill>
            </a:endParaRPr>
          </a:p>
        </p:txBody>
      </p:sp>
      <p:sp>
        <p:nvSpPr>
          <p:cNvPr id="16" name="Rectangle: Top Corners Rounded 52">
            <a:extLst>
              <a:ext uri="{FF2B5EF4-FFF2-40B4-BE49-F238E27FC236}">
                <a16:creationId xmlns:a16="http://schemas.microsoft.com/office/drawing/2014/main" id="{993AE146-6A86-4F3F-97D2-217703378FE9}"/>
              </a:ext>
            </a:extLst>
          </p:cNvPr>
          <p:cNvSpPr/>
          <p:nvPr/>
        </p:nvSpPr>
        <p:spPr>
          <a:xfrm rot="5400000">
            <a:off x="3896474" y="3139408"/>
            <a:ext cx="3905187" cy="54000"/>
          </a:xfrm>
          <a:prstGeom prst="round2SameRect">
            <a:avLst>
              <a:gd name="adj1" fmla="val 7299"/>
              <a:gd name="adj2" fmla="val 0"/>
            </a:avLst>
          </a:prstGeom>
          <a:solidFill>
            <a:srgbClr val="87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b="1">
              <a:latin typeface="Raleway" panose="020B0503030101060003" pitchFamily="34" charset="0"/>
            </a:endParaRPr>
          </a:p>
        </p:txBody>
      </p:sp>
      <p:pic>
        <p:nvPicPr>
          <p:cNvPr id="5124" name="Picture 4">
            <a:extLst>
              <a:ext uri="{FF2B5EF4-FFF2-40B4-BE49-F238E27FC236}">
                <a16:creationId xmlns:a16="http://schemas.microsoft.com/office/drawing/2014/main" id="{03EEE6E1-97CA-48FA-A74C-B30A9E4D61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34" y="811365"/>
            <a:ext cx="6046635" cy="604663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5"/>
          <p:cNvSpPr/>
          <p:nvPr/>
        </p:nvSpPr>
        <p:spPr>
          <a:xfrm>
            <a:off x="15874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US" sz="3200" cap="small" dirty="0" err="1">
                <a:solidFill>
                  <a:srgbClr val="919191"/>
                </a:solidFill>
                <a:latin typeface="+mj-lt"/>
              </a:rPr>
              <a:t>Medibino</a:t>
            </a:r>
            <a:r>
              <a:rPr lang="en-US" sz="3200" cap="small" dirty="0">
                <a:solidFill>
                  <a:srgbClr val="919191"/>
                </a:solidFill>
                <a:latin typeface="+mj-lt"/>
              </a:rPr>
              <a:t> - Patented medical product</a:t>
            </a:r>
          </a:p>
          <a:p>
            <a:pPr algn="ctr"/>
            <a:r>
              <a:rPr lang="en-US" sz="2400" dirty="0">
                <a:solidFill>
                  <a:srgbClr val="919191"/>
                </a:solidFill>
                <a:latin typeface="+mj-lt"/>
              </a:rPr>
              <a:t>Mode of action</a:t>
            </a:r>
            <a:endParaRPr lang="de-DE" sz="2400" dirty="0">
              <a:solidFill>
                <a:srgbClr val="919191"/>
              </a:solidFill>
              <a:latin typeface="+mj-lt"/>
            </a:endParaRPr>
          </a:p>
        </p:txBody>
      </p:sp>
    </p:spTree>
    <p:extLst>
      <p:ext uri="{BB962C8B-B14F-4D97-AF65-F5344CB8AC3E}">
        <p14:creationId xmlns:p14="http://schemas.microsoft.com/office/powerpoint/2010/main" val="2851798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
            <a:extLst>
              <a:ext uri="{FF2B5EF4-FFF2-40B4-BE49-F238E27FC236}">
                <a16:creationId xmlns:a16="http://schemas.microsoft.com/office/drawing/2014/main" id="{6C1985E4-1356-4EB8-B9D1-DB578BDA83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4074" y="2476083"/>
            <a:ext cx="1300765" cy="1300765"/>
          </a:xfrm>
          <a:prstGeom prst="rect">
            <a:avLst/>
          </a:prstGeom>
        </p:spPr>
      </p:pic>
      <p:pic>
        <p:nvPicPr>
          <p:cNvPr id="14" name="Grafik 2">
            <a:extLst>
              <a:ext uri="{FF2B5EF4-FFF2-40B4-BE49-F238E27FC236}">
                <a16:creationId xmlns:a16="http://schemas.microsoft.com/office/drawing/2014/main" id="{5F3A10BB-0D7C-49C0-BD02-BF7F134E76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4890" y="1449160"/>
            <a:ext cx="1091597" cy="1091598"/>
          </a:xfrm>
          <a:prstGeom prst="rect">
            <a:avLst/>
          </a:prstGeom>
        </p:spPr>
      </p:pic>
      <p:pic>
        <p:nvPicPr>
          <p:cNvPr id="15" name="Grafik 3">
            <a:extLst>
              <a:ext uri="{FF2B5EF4-FFF2-40B4-BE49-F238E27FC236}">
                <a16:creationId xmlns:a16="http://schemas.microsoft.com/office/drawing/2014/main" id="{AC50F6B9-7314-44F3-8F2C-63B9FDAAB9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4890" y="3776848"/>
            <a:ext cx="1089873" cy="1089874"/>
          </a:xfrm>
          <a:prstGeom prst="rect">
            <a:avLst/>
          </a:prstGeom>
        </p:spPr>
      </p:pic>
      <p:sp>
        <p:nvSpPr>
          <p:cNvPr id="7" name="Rectangle: Rounded Corners 6">
            <a:extLst>
              <a:ext uri="{FF2B5EF4-FFF2-40B4-BE49-F238E27FC236}">
                <a16:creationId xmlns:a16="http://schemas.microsoft.com/office/drawing/2014/main" id="{9824D07A-91DA-4F21-A7FC-0F74C78485FA}"/>
              </a:ext>
            </a:extLst>
          </p:cNvPr>
          <p:cNvSpPr/>
          <p:nvPr/>
        </p:nvSpPr>
        <p:spPr>
          <a:xfrm rot="-5400000">
            <a:off x="8114378" y="1317670"/>
            <a:ext cx="2204552" cy="3833035"/>
          </a:xfrm>
          <a:prstGeom prst="roundRect">
            <a:avLst>
              <a:gd name="adj" fmla="val 6801"/>
            </a:avLst>
          </a:prstGeom>
          <a:noFill/>
          <a:ln w="25400">
            <a:solidFill>
              <a:srgbClr val="87B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84D4040-7E95-4B00-B2E8-227047D22BEF}"/>
              </a:ext>
            </a:extLst>
          </p:cNvPr>
          <p:cNvCxnSpPr>
            <a:cxnSpLocks/>
          </p:cNvCxnSpPr>
          <p:nvPr/>
        </p:nvCxnSpPr>
        <p:spPr>
          <a:xfrm>
            <a:off x="4102109" y="4009629"/>
            <a:ext cx="3199505" cy="0"/>
          </a:xfrm>
          <a:prstGeom prst="line">
            <a:avLst/>
          </a:prstGeom>
          <a:ln w="19050">
            <a:solidFill>
              <a:srgbClr val="87B9BE"/>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03F4F40-F115-4C0C-88E3-8EB94DCEAB8E}"/>
              </a:ext>
            </a:extLst>
          </p:cNvPr>
          <p:cNvSpPr/>
          <p:nvPr/>
        </p:nvSpPr>
        <p:spPr>
          <a:xfrm>
            <a:off x="982418" y="1316076"/>
            <a:ext cx="2204552" cy="3833035"/>
          </a:xfrm>
          <a:prstGeom prst="roundRect">
            <a:avLst>
              <a:gd name="adj" fmla="val 6801"/>
            </a:avLst>
          </a:prstGeom>
          <a:noFill/>
          <a:ln w="25400">
            <a:solidFill>
              <a:srgbClr val="87B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0A283B1-5F71-4A20-871B-AD94539A0E4F}"/>
              </a:ext>
            </a:extLst>
          </p:cNvPr>
          <p:cNvSpPr/>
          <p:nvPr/>
        </p:nvSpPr>
        <p:spPr>
          <a:xfrm>
            <a:off x="3220973" y="1365364"/>
            <a:ext cx="3209020" cy="338554"/>
          </a:xfrm>
          <a:prstGeom prst="rect">
            <a:avLst/>
          </a:prstGeom>
        </p:spPr>
        <p:txBody>
          <a:bodyPr wrap="none" anchor="t">
            <a:spAutoFit/>
          </a:bodyPr>
          <a:lstStyle/>
          <a:p>
            <a:r>
              <a:rPr lang="x-none" sz="1600" dirty="0">
                <a:solidFill>
                  <a:srgbClr val="87B9BE"/>
                </a:solidFill>
                <a:latin typeface="Calibri"/>
                <a:cs typeface="Calibri"/>
              </a:rPr>
              <a:t>Medibino – the baby head protector</a:t>
            </a:r>
            <a:endParaRPr lang="x-none" sz="1600">
              <a:solidFill>
                <a:srgbClr val="87B9BE"/>
              </a:solidFill>
              <a:latin typeface="Calibri"/>
              <a:cs typeface="Calibri"/>
            </a:endParaRPr>
          </a:p>
        </p:txBody>
      </p:sp>
      <p:sp>
        <p:nvSpPr>
          <p:cNvPr id="6" name="Rectangle 5">
            <a:extLst>
              <a:ext uri="{FF2B5EF4-FFF2-40B4-BE49-F238E27FC236}">
                <a16:creationId xmlns:a16="http://schemas.microsoft.com/office/drawing/2014/main" id="{9228DBD0-0C07-4FD2-B32C-34B5B3621D48}"/>
              </a:ext>
            </a:extLst>
          </p:cNvPr>
          <p:cNvSpPr/>
          <p:nvPr/>
        </p:nvSpPr>
        <p:spPr>
          <a:xfrm>
            <a:off x="3220973" y="1666877"/>
            <a:ext cx="3840227" cy="2123658"/>
          </a:xfrm>
          <a:prstGeom prst="rect">
            <a:avLst/>
          </a:prstGeom>
        </p:spPr>
        <p:txBody>
          <a:bodyPr wrap="square" anchor="t">
            <a:spAutoFit/>
          </a:bodyPr>
          <a:lstStyle/>
          <a:p>
            <a:pPr>
              <a:spcBef>
                <a:spcPts val="600"/>
              </a:spcBef>
              <a:buClr>
                <a:srgbClr val="01A2D9"/>
              </a:buClr>
            </a:pPr>
            <a:r>
              <a:rPr lang="de-DE" sz="1400" dirty="0" err="1">
                <a:solidFill>
                  <a:schemeClr val="tx1">
                    <a:lumMod val="75000"/>
                    <a:lumOff val="25000"/>
                  </a:schemeClr>
                </a:solidFill>
                <a:latin typeface="Calibri"/>
                <a:cs typeface="Calibri"/>
              </a:rPr>
              <a:t>Prophylactic</a:t>
            </a:r>
            <a:r>
              <a:rPr lang="de-DE" sz="1400" dirty="0">
                <a:solidFill>
                  <a:schemeClr val="tx1">
                    <a:lumMod val="75000"/>
                    <a:lumOff val="25000"/>
                  </a:schemeClr>
                </a:solidFill>
                <a:latin typeface="Calibri"/>
                <a:cs typeface="Calibri"/>
              </a:rPr>
              <a:t> and </a:t>
            </a:r>
            <a:r>
              <a:rPr lang="de-DE" sz="1400" dirty="0" err="1">
                <a:solidFill>
                  <a:schemeClr val="tx1">
                    <a:lumMod val="75000"/>
                    <a:lumOff val="25000"/>
                  </a:schemeClr>
                </a:solidFill>
                <a:latin typeface="Calibri"/>
                <a:cs typeface="Calibri"/>
              </a:rPr>
              <a:t>therapeutical</a:t>
            </a:r>
            <a:r>
              <a:rPr lang="de-DE" sz="1400" dirty="0">
                <a:solidFill>
                  <a:schemeClr val="tx1">
                    <a:lumMod val="75000"/>
                    <a:lumOff val="25000"/>
                  </a:schemeClr>
                </a:solidFill>
                <a:latin typeface="Calibri"/>
                <a:cs typeface="Calibri"/>
              </a:rPr>
              <a:t> </a:t>
            </a:r>
            <a:r>
              <a:rPr lang="de-DE" sz="1400" dirty="0" err="1">
                <a:solidFill>
                  <a:schemeClr val="tx1">
                    <a:lumMod val="75000"/>
                    <a:lumOff val="25000"/>
                  </a:schemeClr>
                </a:solidFill>
                <a:latin typeface="Calibri"/>
                <a:cs typeface="Calibri"/>
              </a:rPr>
              <a:t>support</a:t>
            </a:r>
            <a:r>
              <a:rPr lang="de-DE" sz="1400" dirty="0">
                <a:solidFill>
                  <a:schemeClr val="tx1">
                    <a:lumMod val="75000"/>
                    <a:lumOff val="25000"/>
                  </a:schemeClr>
                </a:solidFill>
                <a:latin typeface="Calibri"/>
                <a:cs typeface="Calibri"/>
              </a:rPr>
              <a:t> </a:t>
            </a:r>
            <a:r>
              <a:rPr lang="de-DE" sz="1400" dirty="0" err="1">
                <a:solidFill>
                  <a:schemeClr val="tx1">
                    <a:lumMod val="75000"/>
                    <a:lumOff val="25000"/>
                  </a:schemeClr>
                </a:solidFill>
                <a:latin typeface="Calibri"/>
                <a:cs typeface="Calibri"/>
              </a:rPr>
              <a:t>against</a:t>
            </a:r>
            <a:r>
              <a:rPr lang="de-DE" sz="1400" dirty="0">
                <a:solidFill>
                  <a:schemeClr val="tx1">
                    <a:lumMod val="75000"/>
                    <a:lumOff val="25000"/>
                  </a:schemeClr>
                </a:solidFill>
                <a:latin typeface="Calibri"/>
                <a:cs typeface="Calibri"/>
              </a:rPr>
              <a:t> </a:t>
            </a:r>
            <a:r>
              <a:rPr lang="de-DE" sz="1400" dirty="0" err="1">
                <a:solidFill>
                  <a:schemeClr val="tx1">
                    <a:lumMod val="75000"/>
                    <a:lumOff val="25000"/>
                  </a:schemeClr>
                </a:solidFill>
                <a:latin typeface="Calibri"/>
                <a:cs typeface="Calibri"/>
              </a:rPr>
              <a:t>head</a:t>
            </a:r>
            <a:r>
              <a:rPr lang="de-DE" sz="1400" dirty="0">
                <a:solidFill>
                  <a:schemeClr val="tx1">
                    <a:lumMod val="75000"/>
                    <a:lumOff val="25000"/>
                  </a:schemeClr>
                </a:solidFill>
                <a:latin typeface="Calibri"/>
                <a:cs typeface="Calibri"/>
              </a:rPr>
              <a:t> </a:t>
            </a:r>
            <a:r>
              <a:rPr lang="de-DE" sz="1400" dirty="0" err="1">
                <a:solidFill>
                  <a:schemeClr val="tx1">
                    <a:lumMod val="75000"/>
                    <a:lumOff val="25000"/>
                  </a:schemeClr>
                </a:solidFill>
                <a:latin typeface="Calibri"/>
                <a:cs typeface="Calibri"/>
              </a:rPr>
              <a:t>deformations</a:t>
            </a:r>
            <a:r>
              <a:rPr lang="de-DE" sz="1400" dirty="0">
                <a:solidFill>
                  <a:schemeClr val="tx1">
                    <a:lumMod val="75000"/>
                    <a:lumOff val="25000"/>
                  </a:schemeClr>
                </a:solidFill>
                <a:latin typeface="Calibri"/>
                <a:cs typeface="Calibri"/>
              </a:rPr>
              <a:t> in </a:t>
            </a:r>
            <a:r>
              <a:rPr lang="de-DE" sz="1400" dirty="0" err="1">
                <a:solidFill>
                  <a:schemeClr val="tx1">
                    <a:lumMod val="75000"/>
                    <a:lumOff val="25000"/>
                  </a:schemeClr>
                </a:solidFill>
                <a:latin typeface="Calibri"/>
                <a:cs typeface="Calibri"/>
              </a:rPr>
              <a:t>newborns</a:t>
            </a:r>
            <a:endParaRPr lang="de-DE" sz="1400" dirty="0">
              <a:solidFill>
                <a:schemeClr val="tx1">
                  <a:lumMod val="75000"/>
                  <a:lumOff val="25000"/>
                </a:schemeClr>
              </a:solidFill>
              <a:latin typeface="Calibri"/>
              <a:cs typeface="Calibri"/>
            </a:endParaRPr>
          </a:p>
          <a:p>
            <a:pPr>
              <a:spcBef>
                <a:spcPts val="600"/>
              </a:spcBef>
              <a:buClr>
                <a:srgbClr val="01A2D9"/>
              </a:buClr>
            </a:pPr>
            <a:r>
              <a:rPr lang="de-DE" sz="1400" dirty="0" err="1">
                <a:solidFill>
                  <a:schemeClr val="tx1">
                    <a:lumMod val="75000"/>
                    <a:lumOff val="25000"/>
                  </a:schemeClr>
                </a:solidFill>
                <a:latin typeface="Calibri"/>
                <a:cs typeface="Calibri"/>
              </a:rPr>
              <a:t>Developed</a:t>
            </a:r>
            <a:r>
              <a:rPr lang="de-DE" sz="1400" dirty="0">
                <a:solidFill>
                  <a:schemeClr val="tx1">
                    <a:lumMod val="75000"/>
                    <a:lumOff val="25000"/>
                  </a:schemeClr>
                </a:solidFill>
                <a:latin typeface="Calibri"/>
                <a:cs typeface="Calibri"/>
              </a:rPr>
              <a:t> </a:t>
            </a:r>
            <a:r>
              <a:rPr lang="de-DE" sz="1400" dirty="0" err="1">
                <a:solidFill>
                  <a:schemeClr val="tx1">
                    <a:lumMod val="75000"/>
                    <a:lumOff val="25000"/>
                  </a:schemeClr>
                </a:solidFill>
                <a:latin typeface="Calibri"/>
                <a:cs typeface="Calibri"/>
              </a:rPr>
              <a:t>by</a:t>
            </a:r>
            <a:r>
              <a:rPr lang="de-DE" sz="1400" dirty="0">
                <a:solidFill>
                  <a:schemeClr val="tx1">
                    <a:lumMod val="75000"/>
                    <a:lumOff val="25000"/>
                  </a:schemeClr>
                </a:solidFill>
                <a:latin typeface="Calibri"/>
                <a:cs typeface="Calibri"/>
              </a:rPr>
              <a:t> a </a:t>
            </a:r>
            <a:r>
              <a:rPr lang="de-DE" sz="1400" dirty="0" err="1">
                <a:solidFill>
                  <a:schemeClr val="tx1">
                    <a:lumMod val="75000"/>
                    <a:lumOff val="25000"/>
                  </a:schemeClr>
                </a:solidFill>
                <a:latin typeface="Calibri"/>
                <a:cs typeface="Calibri"/>
              </a:rPr>
              <a:t>surgeon</a:t>
            </a:r>
            <a:r>
              <a:rPr lang="de-DE" sz="1400" dirty="0">
                <a:solidFill>
                  <a:schemeClr val="tx1">
                    <a:lumMod val="75000"/>
                    <a:lumOff val="25000"/>
                  </a:schemeClr>
                </a:solidFill>
                <a:latin typeface="Calibri"/>
                <a:cs typeface="Calibri"/>
              </a:rPr>
              <a:t> </a:t>
            </a:r>
            <a:r>
              <a:rPr lang="de-DE" sz="1400" dirty="0" err="1">
                <a:solidFill>
                  <a:schemeClr val="tx1">
                    <a:lumMod val="75000"/>
                    <a:lumOff val="25000"/>
                  </a:schemeClr>
                </a:solidFill>
                <a:latin typeface="Calibri"/>
                <a:cs typeface="Calibri"/>
              </a:rPr>
              <a:t>working</a:t>
            </a:r>
            <a:r>
              <a:rPr lang="de-DE" sz="1400" dirty="0">
                <a:solidFill>
                  <a:schemeClr val="tx1">
                    <a:lumMod val="75000"/>
                    <a:lumOff val="25000"/>
                  </a:schemeClr>
                </a:solidFill>
                <a:latin typeface="Calibri"/>
                <a:cs typeface="Calibri"/>
              </a:rPr>
              <a:t> </a:t>
            </a:r>
            <a:r>
              <a:rPr lang="de-DE" sz="1400" dirty="0" err="1">
                <a:solidFill>
                  <a:schemeClr val="tx1">
                    <a:lumMod val="75000"/>
                    <a:lumOff val="25000"/>
                  </a:schemeClr>
                </a:solidFill>
                <a:latin typeface="Calibri"/>
                <a:cs typeface="Calibri"/>
              </a:rPr>
              <a:t>with</a:t>
            </a:r>
            <a:r>
              <a:rPr lang="de-DE" sz="1400" dirty="0">
                <a:solidFill>
                  <a:schemeClr val="tx1">
                    <a:lumMod val="75000"/>
                    <a:lumOff val="25000"/>
                  </a:schemeClr>
                </a:solidFill>
                <a:latin typeface="Calibri"/>
                <a:cs typeface="Calibri"/>
              </a:rPr>
              <a:t> </a:t>
            </a:r>
            <a:r>
              <a:rPr lang="de-DE" sz="1400" dirty="0" err="1">
                <a:solidFill>
                  <a:schemeClr val="tx1">
                    <a:lumMod val="75000"/>
                    <a:lumOff val="25000"/>
                  </a:schemeClr>
                </a:solidFill>
                <a:latin typeface="Calibri"/>
                <a:cs typeface="Calibri"/>
              </a:rPr>
              <a:t>affected</a:t>
            </a:r>
            <a:r>
              <a:rPr lang="de-DE" sz="1400" dirty="0">
                <a:solidFill>
                  <a:schemeClr val="tx1">
                    <a:lumMod val="75000"/>
                    <a:lumOff val="25000"/>
                  </a:schemeClr>
                </a:solidFill>
                <a:latin typeface="Calibri"/>
                <a:cs typeface="Calibri"/>
              </a:rPr>
              <a:t> </a:t>
            </a:r>
            <a:r>
              <a:rPr lang="de-DE" sz="1400" dirty="0" err="1">
                <a:solidFill>
                  <a:schemeClr val="tx1">
                    <a:lumMod val="75000"/>
                    <a:lumOff val="25000"/>
                  </a:schemeClr>
                </a:solidFill>
                <a:latin typeface="Calibri"/>
                <a:cs typeface="Calibri"/>
              </a:rPr>
              <a:t>babys</a:t>
            </a:r>
            <a:r>
              <a:rPr lang="de-DE" sz="1400" dirty="0">
                <a:solidFill>
                  <a:schemeClr val="tx1">
                    <a:lumMod val="75000"/>
                    <a:lumOff val="25000"/>
                  </a:schemeClr>
                </a:solidFill>
                <a:latin typeface="Calibri"/>
                <a:cs typeface="Calibri"/>
              </a:rPr>
              <a:t> and </a:t>
            </a:r>
            <a:r>
              <a:rPr lang="de-DE" sz="1400" dirty="0" err="1">
                <a:solidFill>
                  <a:schemeClr val="tx1">
                    <a:lumMod val="75000"/>
                    <a:lumOff val="25000"/>
                  </a:schemeClr>
                </a:solidFill>
                <a:latin typeface="Calibri"/>
                <a:cs typeface="Calibri"/>
              </a:rPr>
              <a:t>their</a:t>
            </a:r>
            <a:r>
              <a:rPr lang="de-DE" sz="1400" dirty="0">
                <a:solidFill>
                  <a:schemeClr val="tx1">
                    <a:lumMod val="75000"/>
                    <a:lumOff val="25000"/>
                  </a:schemeClr>
                </a:solidFill>
                <a:latin typeface="Calibri"/>
                <a:cs typeface="Calibri"/>
              </a:rPr>
              <a:t> </a:t>
            </a:r>
            <a:r>
              <a:rPr lang="de-DE" sz="1400" dirty="0" err="1">
                <a:solidFill>
                  <a:schemeClr val="tx1">
                    <a:lumMod val="75000"/>
                    <a:lumOff val="25000"/>
                  </a:schemeClr>
                </a:solidFill>
                <a:latin typeface="Calibri"/>
                <a:cs typeface="Calibri"/>
              </a:rPr>
              <a:t>families</a:t>
            </a:r>
            <a:endParaRPr lang="de-DE" sz="1400" dirty="0">
              <a:solidFill>
                <a:schemeClr val="tx1">
                  <a:lumMod val="75000"/>
                  <a:lumOff val="25000"/>
                </a:schemeClr>
              </a:solidFill>
              <a:latin typeface="Calibri"/>
              <a:cs typeface="Calibri"/>
            </a:endParaRPr>
          </a:p>
          <a:p>
            <a:pPr>
              <a:spcBef>
                <a:spcPts val="600"/>
              </a:spcBef>
              <a:buClr>
                <a:srgbClr val="01A2D9"/>
              </a:buClr>
            </a:pPr>
            <a:r>
              <a:rPr lang="x-none" sz="1400">
                <a:solidFill>
                  <a:schemeClr val="tx1">
                    <a:lumMod val="75000"/>
                    <a:lumOff val="25000"/>
                  </a:schemeClr>
                </a:solidFill>
                <a:latin typeface="Calibri"/>
                <a:cs typeface="Calibri"/>
              </a:rPr>
              <a:t>Approval </a:t>
            </a:r>
            <a:r>
              <a:rPr lang="x-none" sz="1400" dirty="0">
                <a:solidFill>
                  <a:schemeClr val="tx1">
                    <a:lumMod val="75000"/>
                    <a:lumOff val="25000"/>
                  </a:schemeClr>
                </a:solidFill>
                <a:latin typeface="Calibri"/>
                <a:cs typeface="Calibri"/>
              </a:rPr>
              <a:t>according to medical device directive 93/42/EEC in Q4 2018</a:t>
            </a:r>
            <a:endParaRPr lang="x-none" sz="1400">
              <a:solidFill>
                <a:schemeClr val="tx1">
                  <a:lumMod val="75000"/>
                  <a:lumOff val="25000"/>
                </a:schemeClr>
              </a:solidFill>
              <a:latin typeface="Calibri"/>
              <a:cs typeface="Calibri"/>
            </a:endParaRPr>
          </a:p>
          <a:p>
            <a:pPr>
              <a:spcBef>
                <a:spcPts val="600"/>
              </a:spcBef>
              <a:buClr>
                <a:srgbClr val="01A2D9"/>
              </a:buClr>
            </a:pPr>
            <a:r>
              <a:rPr lang="de-DE" sz="1400" dirty="0">
                <a:solidFill>
                  <a:schemeClr val="tx1">
                    <a:lumMod val="75000"/>
                    <a:lumOff val="25000"/>
                  </a:schemeClr>
                </a:solidFill>
                <a:latin typeface="Calibri"/>
                <a:cs typeface="Calibri"/>
              </a:rPr>
              <a:t>Certified and </a:t>
            </a:r>
            <a:r>
              <a:rPr lang="de-DE" sz="1400" dirty="0" err="1">
                <a:solidFill>
                  <a:schemeClr val="tx1">
                    <a:lumMod val="75000"/>
                    <a:lumOff val="25000"/>
                  </a:schemeClr>
                </a:solidFill>
                <a:latin typeface="Calibri"/>
                <a:cs typeface="Calibri"/>
              </a:rPr>
              <a:t>tested</a:t>
            </a:r>
            <a:r>
              <a:rPr lang="de-DE" sz="1400" dirty="0">
                <a:solidFill>
                  <a:schemeClr val="tx1">
                    <a:lumMod val="75000"/>
                    <a:lumOff val="25000"/>
                  </a:schemeClr>
                </a:solidFill>
                <a:latin typeface="Calibri"/>
                <a:cs typeface="Calibri"/>
              </a:rPr>
              <a:t> material</a:t>
            </a:r>
          </a:p>
          <a:p>
            <a:pPr>
              <a:spcBef>
                <a:spcPts val="600"/>
              </a:spcBef>
              <a:buClr>
                <a:srgbClr val="01A2D9"/>
              </a:buClr>
            </a:pPr>
            <a:r>
              <a:rPr lang="de-DE" sz="1400" dirty="0" err="1">
                <a:solidFill>
                  <a:schemeClr val="tx1">
                    <a:lumMod val="75000"/>
                    <a:lumOff val="25000"/>
                  </a:schemeClr>
                </a:solidFill>
                <a:latin typeface="Calibri"/>
                <a:cs typeface="Calibri"/>
              </a:rPr>
              <a:t>Produced</a:t>
            </a:r>
            <a:r>
              <a:rPr lang="de-DE" sz="1400" dirty="0">
                <a:solidFill>
                  <a:schemeClr val="tx1">
                    <a:lumMod val="75000"/>
                    <a:lumOff val="25000"/>
                  </a:schemeClr>
                </a:solidFill>
                <a:latin typeface="Calibri"/>
                <a:cs typeface="Calibri"/>
              </a:rPr>
              <a:t> in Europe</a:t>
            </a:r>
          </a:p>
        </p:txBody>
      </p:sp>
      <p:sp>
        <p:nvSpPr>
          <p:cNvPr id="20" name="Rectangle 19">
            <a:extLst>
              <a:ext uri="{FF2B5EF4-FFF2-40B4-BE49-F238E27FC236}">
                <a16:creationId xmlns:a16="http://schemas.microsoft.com/office/drawing/2014/main" id="{9979E9B3-6D17-4046-AED2-ED30D775B9E4}"/>
              </a:ext>
            </a:extLst>
          </p:cNvPr>
          <p:cNvSpPr/>
          <p:nvPr/>
        </p:nvSpPr>
        <p:spPr>
          <a:xfrm>
            <a:off x="7843685" y="4411708"/>
            <a:ext cx="2741263" cy="338554"/>
          </a:xfrm>
          <a:prstGeom prst="rect">
            <a:avLst/>
          </a:prstGeom>
        </p:spPr>
        <p:txBody>
          <a:bodyPr wrap="none" anchor="t">
            <a:spAutoFit/>
          </a:bodyPr>
          <a:lstStyle/>
          <a:p>
            <a:pPr algn="r"/>
            <a:r>
              <a:rPr lang="en-US" sz="1600" dirty="0">
                <a:solidFill>
                  <a:srgbClr val="87B9BE"/>
                </a:solidFill>
                <a:latin typeface="Calibri"/>
                <a:cs typeface="Calibri"/>
              </a:rPr>
              <a:t>Medibino – Positioning System</a:t>
            </a:r>
            <a:endParaRPr lang="x-none" sz="1600">
              <a:solidFill>
                <a:srgbClr val="87B9BE"/>
              </a:solidFill>
              <a:latin typeface="Calibri"/>
              <a:cs typeface="Calibri"/>
            </a:endParaRPr>
          </a:p>
        </p:txBody>
      </p:sp>
      <p:sp>
        <p:nvSpPr>
          <p:cNvPr id="21" name="Rectangle 20">
            <a:extLst>
              <a:ext uri="{FF2B5EF4-FFF2-40B4-BE49-F238E27FC236}">
                <a16:creationId xmlns:a16="http://schemas.microsoft.com/office/drawing/2014/main" id="{405D8773-EDC2-4092-8530-5A7587BFFB68}"/>
              </a:ext>
            </a:extLst>
          </p:cNvPr>
          <p:cNvSpPr/>
          <p:nvPr/>
        </p:nvSpPr>
        <p:spPr>
          <a:xfrm>
            <a:off x="6613336" y="4706013"/>
            <a:ext cx="4164648" cy="1754326"/>
          </a:xfrm>
          <a:prstGeom prst="rect">
            <a:avLst/>
          </a:prstGeom>
        </p:spPr>
        <p:txBody>
          <a:bodyPr wrap="square" anchor="t">
            <a:spAutoFit/>
          </a:bodyPr>
          <a:lstStyle/>
          <a:p>
            <a:pPr algn="r">
              <a:spcBef>
                <a:spcPts val="600"/>
              </a:spcBef>
              <a:buClr>
                <a:srgbClr val="01A2D9"/>
              </a:buClr>
            </a:pPr>
            <a:r>
              <a:rPr lang="en-US" sz="1400" dirty="0">
                <a:solidFill>
                  <a:schemeClr val="tx1">
                    <a:lumMod val="75000"/>
                    <a:lumOff val="25000"/>
                  </a:schemeClr>
                </a:solidFill>
                <a:latin typeface="Calibri"/>
                <a:cs typeface="Calibri"/>
              </a:rPr>
              <a:t>Clinical positioning system for the application in perinatal centers and the neonatal ward for premature and newborns</a:t>
            </a:r>
          </a:p>
          <a:p>
            <a:pPr algn="r">
              <a:spcBef>
                <a:spcPts val="600"/>
              </a:spcBef>
              <a:buClr>
                <a:srgbClr val="01A2D9"/>
              </a:buClr>
            </a:pPr>
            <a:r>
              <a:rPr lang="en-US" sz="1400" dirty="0">
                <a:solidFill>
                  <a:schemeClr val="tx1">
                    <a:lumMod val="75000"/>
                    <a:lumOff val="25000"/>
                  </a:schemeClr>
                </a:solidFill>
                <a:latin typeface="Calibri"/>
                <a:cs typeface="Calibri"/>
              </a:rPr>
              <a:t>CE mark since June 2022</a:t>
            </a:r>
          </a:p>
          <a:p>
            <a:pPr algn="r">
              <a:spcBef>
                <a:spcPts val="600"/>
              </a:spcBef>
              <a:buClr>
                <a:srgbClr val="01A2D9"/>
              </a:buClr>
            </a:pPr>
            <a:r>
              <a:rPr lang="en-US" sz="1400" dirty="0">
                <a:solidFill>
                  <a:schemeClr val="tx1">
                    <a:lumMod val="75000"/>
                    <a:lumOff val="25000"/>
                  </a:schemeClr>
                </a:solidFill>
                <a:latin typeface="Calibri"/>
                <a:cs typeface="Calibri"/>
              </a:rPr>
              <a:t>Helps to prevent head deformations in </a:t>
            </a:r>
            <a:r>
              <a:rPr lang="en-US" sz="1400" dirty="0" err="1">
                <a:solidFill>
                  <a:schemeClr val="tx1">
                    <a:lumMod val="75000"/>
                    <a:lumOff val="25000"/>
                  </a:schemeClr>
                </a:solidFill>
                <a:latin typeface="Calibri"/>
                <a:cs typeface="Calibri"/>
              </a:rPr>
              <a:t>prematures</a:t>
            </a:r>
            <a:r>
              <a:rPr lang="en-US" sz="1400" dirty="0">
                <a:solidFill>
                  <a:schemeClr val="tx1">
                    <a:lumMod val="75000"/>
                    <a:lumOff val="25000"/>
                  </a:schemeClr>
                </a:solidFill>
                <a:latin typeface="Calibri"/>
                <a:cs typeface="Calibri"/>
              </a:rPr>
              <a:t> and to stabilize the midline position or during </a:t>
            </a:r>
            <a:r>
              <a:rPr lang="en-US" sz="1400" dirty="0" err="1">
                <a:solidFill>
                  <a:schemeClr val="tx1">
                    <a:lumMod val="75000"/>
                    <a:lumOff val="25000"/>
                  </a:schemeClr>
                </a:solidFill>
                <a:latin typeface="Calibri"/>
                <a:cs typeface="Calibri"/>
              </a:rPr>
              <a:t>therapeutical</a:t>
            </a:r>
            <a:r>
              <a:rPr lang="en-US" sz="1400" dirty="0">
                <a:solidFill>
                  <a:schemeClr val="tx1">
                    <a:lumMod val="75000"/>
                    <a:lumOff val="25000"/>
                  </a:schemeClr>
                </a:solidFill>
                <a:latin typeface="Calibri"/>
                <a:cs typeface="Calibri"/>
              </a:rPr>
              <a:t> interventions</a:t>
            </a:r>
          </a:p>
        </p:txBody>
      </p:sp>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de-DE" sz="3200" cap="small" dirty="0" err="1">
                <a:solidFill>
                  <a:srgbClr val="919191"/>
                </a:solidFill>
                <a:latin typeface="+mj-lt"/>
              </a:rPr>
              <a:t>Medibino</a:t>
            </a:r>
            <a:r>
              <a:rPr lang="de-DE" sz="3200" cap="small" dirty="0">
                <a:solidFill>
                  <a:srgbClr val="919191"/>
                </a:solidFill>
                <a:latin typeface="+mj-lt"/>
              </a:rPr>
              <a:t> – </a:t>
            </a:r>
            <a:r>
              <a:rPr lang="de-DE" sz="3200" cap="small" dirty="0" err="1">
                <a:solidFill>
                  <a:srgbClr val="919191"/>
                </a:solidFill>
                <a:latin typeface="+mj-lt"/>
              </a:rPr>
              <a:t>Patented</a:t>
            </a:r>
            <a:r>
              <a:rPr lang="de-DE" sz="3200" cap="small" dirty="0">
                <a:solidFill>
                  <a:srgbClr val="919191"/>
                </a:solidFill>
                <a:latin typeface="+mj-lt"/>
              </a:rPr>
              <a:t> Medical Device </a:t>
            </a:r>
          </a:p>
          <a:p>
            <a:pPr algn="ctr"/>
            <a:r>
              <a:rPr lang="de-DE" sz="2400" dirty="0">
                <a:solidFill>
                  <a:srgbClr val="919191"/>
                </a:solidFill>
                <a:latin typeface="+mj-lt"/>
              </a:rPr>
              <a:t>from </a:t>
            </a:r>
            <a:r>
              <a:rPr lang="de-DE" sz="2400" dirty="0" err="1">
                <a:solidFill>
                  <a:srgbClr val="919191"/>
                </a:solidFill>
                <a:latin typeface="+mj-lt"/>
              </a:rPr>
              <a:t>homecare</a:t>
            </a:r>
            <a:r>
              <a:rPr lang="de-DE" sz="2400" dirty="0">
                <a:solidFill>
                  <a:srgbClr val="919191"/>
                </a:solidFill>
                <a:latin typeface="+mj-lt"/>
              </a:rPr>
              <a:t> to </a:t>
            </a:r>
            <a:r>
              <a:rPr lang="de-DE" sz="2400" dirty="0" err="1">
                <a:solidFill>
                  <a:srgbClr val="919191"/>
                </a:solidFill>
                <a:latin typeface="+mj-lt"/>
              </a:rPr>
              <a:t>clinic</a:t>
            </a:r>
            <a:endParaRPr lang="de-DE" sz="2400" dirty="0">
              <a:solidFill>
                <a:srgbClr val="919191"/>
              </a:solidFill>
              <a:latin typeface="+mj-lt"/>
            </a:endParaRPr>
          </a:p>
        </p:txBody>
      </p:sp>
      <p:pic>
        <p:nvPicPr>
          <p:cNvPr id="5" name="Grafik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8988" y="2786369"/>
            <a:ext cx="3603623" cy="1047359"/>
          </a:xfrm>
          <a:prstGeom prst="rect">
            <a:avLst/>
          </a:prstGeom>
        </p:spPr>
      </p:pic>
    </p:spTree>
    <p:extLst>
      <p:ext uri="{BB962C8B-B14F-4D97-AF65-F5344CB8AC3E}">
        <p14:creationId xmlns:p14="http://schemas.microsoft.com/office/powerpoint/2010/main" val="8026079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22" presetClass="entr" presetSubtype="2"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EE4E1"/>
        </a:solidFill>
        <a:effectLst/>
      </p:bgPr>
    </p:bg>
    <p:spTree>
      <p:nvGrpSpPr>
        <p:cNvPr id="1" name=""/>
        <p:cNvGrpSpPr/>
        <p:nvPr/>
      </p:nvGrpSpPr>
      <p:grpSpPr>
        <a:xfrm>
          <a:off x="0" y="0"/>
          <a:ext cx="0" cy="0"/>
          <a:chOff x="0" y="0"/>
          <a:chExt cx="0" cy="0"/>
        </a:xfrm>
      </p:grpSpPr>
      <p:sp>
        <p:nvSpPr>
          <p:cNvPr id="2" name="Textfeld 1"/>
          <p:cNvSpPr txBox="1"/>
          <p:nvPr/>
        </p:nvSpPr>
        <p:spPr>
          <a:xfrm>
            <a:off x="2232968" y="2121793"/>
            <a:ext cx="7920880" cy="2616101"/>
          </a:xfrm>
          <a:prstGeom prst="rect">
            <a:avLst/>
          </a:prstGeom>
          <a:noFill/>
        </p:spPr>
        <p:txBody>
          <a:bodyPr wrap="square" rtlCol="0">
            <a:spAutoFit/>
          </a:bodyPr>
          <a:lstStyle/>
          <a:p>
            <a:pPr algn="ctr"/>
            <a:r>
              <a:rPr lang="en-US" sz="4000" b="1" dirty="0">
                <a:solidFill>
                  <a:schemeClr val="bg1"/>
                </a:solidFill>
                <a:latin typeface="Proxima Nova Alt Lt"/>
              </a:rPr>
              <a:t>Developed according to the latest medical standards</a:t>
            </a:r>
          </a:p>
          <a:p>
            <a:pPr algn="ctr"/>
            <a:endParaRPr lang="en-US" sz="2800" b="1" dirty="0">
              <a:solidFill>
                <a:schemeClr val="bg1"/>
              </a:solidFill>
              <a:latin typeface="Proxima Nova Alt Lt"/>
            </a:endParaRPr>
          </a:p>
          <a:p>
            <a:pPr algn="ctr"/>
            <a:r>
              <a:rPr lang="en-US" sz="2800" b="1" dirty="0">
                <a:solidFill>
                  <a:schemeClr val="bg1"/>
                </a:solidFill>
                <a:latin typeface="Proxima Nova Alt Lt"/>
              </a:rPr>
              <a:t>Developed with leading German clinics and recommended by midwives</a:t>
            </a:r>
          </a:p>
        </p:txBody>
      </p:sp>
    </p:spTree>
    <p:extLst>
      <p:ext uri="{BB962C8B-B14F-4D97-AF65-F5344CB8AC3E}">
        <p14:creationId xmlns:p14="http://schemas.microsoft.com/office/powerpoint/2010/main" val="352179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iversitaetsklinikum Duesseldorf -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922" y="2351553"/>
            <a:ext cx="2958316" cy="1774989"/>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6269522" y="2932470"/>
            <a:ext cx="4399984" cy="3651593"/>
          </a:xfrm>
          <a:prstGeom prst="ellipse">
            <a:avLst/>
          </a:prstGeom>
          <a:solidFill>
            <a:schemeClr val="bg1"/>
          </a:solidFill>
          <a:ln>
            <a:solidFill>
              <a:srgbClr val="CD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US" sz="3200" cap="small" dirty="0">
                <a:solidFill>
                  <a:srgbClr val="919191"/>
                </a:solidFill>
                <a:latin typeface="+mj-lt"/>
              </a:rPr>
              <a:t>Developed and Approved in A Clinical Setting</a:t>
            </a:r>
          </a:p>
          <a:p>
            <a:pPr algn="ctr"/>
            <a:r>
              <a:rPr lang="en-US" sz="2400" dirty="0">
                <a:solidFill>
                  <a:srgbClr val="919191"/>
                </a:solidFill>
                <a:latin typeface="+mj-lt"/>
              </a:rPr>
              <a:t>Partnership with leading neonatal clinics and premature initiatives</a:t>
            </a:r>
            <a:endParaRPr lang="de-DE" sz="2400" dirty="0">
              <a:solidFill>
                <a:srgbClr val="919191"/>
              </a:solidFill>
              <a:latin typeface="+mj-lt"/>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9" y="1071749"/>
            <a:ext cx="1434318" cy="1401471"/>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Universitätsklinikum Tübingen – Wikiped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5628" y="1307549"/>
            <a:ext cx="3065756" cy="1011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799150" y="1170530"/>
            <a:ext cx="3340729" cy="12064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x-none"/>
            </a:defPPr>
            <a:lvl1pPr algn="ctr">
              <a:defRPr sz="2400" cap="small">
                <a:solidFill>
                  <a:srgbClr val="919191"/>
                </a:solidFill>
                <a:latin typeface="Proxima Nova Alt Rg" panose="02000506030000020004"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000" dirty="0">
                <a:latin typeface="+mn-lt"/>
              </a:rPr>
              <a:t>Invention and patent </a:t>
            </a:r>
            <a:r>
              <a:rPr lang="de-DE" sz="2000" dirty="0" err="1">
                <a:latin typeface="+mn-lt"/>
              </a:rPr>
              <a:t>of</a:t>
            </a:r>
            <a:r>
              <a:rPr lang="de-DE" sz="2000" dirty="0">
                <a:latin typeface="+mn-lt"/>
              </a:rPr>
              <a:t> </a:t>
            </a:r>
            <a:r>
              <a:rPr lang="de-DE" sz="2000" dirty="0" err="1">
                <a:latin typeface="+mn-lt"/>
              </a:rPr>
              <a:t>the</a:t>
            </a:r>
            <a:r>
              <a:rPr lang="de-DE" sz="2000" dirty="0">
                <a:latin typeface="+mn-lt"/>
              </a:rPr>
              <a:t> </a:t>
            </a:r>
            <a:r>
              <a:rPr lang="de-DE" sz="2000" dirty="0" err="1">
                <a:latin typeface="+mn-lt"/>
              </a:rPr>
              <a:t>Medibino</a:t>
            </a:r>
            <a:r>
              <a:rPr lang="de-DE" sz="2000" dirty="0">
                <a:latin typeface="+mn-lt"/>
              </a:rPr>
              <a:t> and </a:t>
            </a:r>
            <a:r>
              <a:rPr lang="de-DE" sz="2000" dirty="0" err="1">
                <a:latin typeface="+mn-lt"/>
              </a:rPr>
              <a:t>MedibinoNEO</a:t>
            </a:r>
            <a:r>
              <a:rPr lang="de-DE" sz="2000" dirty="0">
                <a:latin typeface="+mn-lt"/>
              </a:rPr>
              <a:t> </a:t>
            </a:r>
            <a:r>
              <a:rPr lang="de-DE" sz="2000" dirty="0" err="1">
                <a:latin typeface="+mn-lt"/>
              </a:rPr>
              <a:t>concept</a:t>
            </a:r>
            <a:endParaRPr lang="de-DE" sz="2000" dirty="0">
              <a:latin typeface="+mn-lt"/>
            </a:endParaRPr>
          </a:p>
        </p:txBody>
      </p:sp>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47911" y="2986792"/>
            <a:ext cx="1643206" cy="1161673"/>
          </a:xfrm>
          <a:prstGeom prst="rect">
            <a:avLst/>
          </a:prstGeom>
        </p:spPr>
      </p:pic>
      <p:sp>
        <p:nvSpPr>
          <p:cNvPr id="4" name="Pfeil nach unten 3"/>
          <p:cNvSpPr/>
          <p:nvPr/>
        </p:nvSpPr>
        <p:spPr>
          <a:xfrm>
            <a:off x="8169095" y="2624653"/>
            <a:ext cx="697117" cy="61563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000" cap="small">
              <a:solidFill>
                <a:srgbClr val="919191"/>
              </a:solidFill>
            </a:endParaRPr>
          </a:p>
        </p:txBody>
      </p:sp>
      <p:pic>
        <p:nvPicPr>
          <p:cNvPr id="12" name="Grafik 11"/>
          <p:cNvPicPr/>
          <p:nvPr/>
        </p:nvPicPr>
        <p:blipFill>
          <a:blip r:embed="rId6" cstate="email">
            <a:extLst>
              <a:ext uri="{28A0092B-C50C-407E-A947-70E740481C1C}">
                <a14:useLocalDpi xmlns:a14="http://schemas.microsoft.com/office/drawing/2010/main"/>
              </a:ext>
            </a:extLst>
          </a:blip>
          <a:stretch>
            <a:fillRect/>
          </a:stretch>
        </p:blipFill>
        <p:spPr>
          <a:xfrm>
            <a:off x="8169095" y="5630285"/>
            <a:ext cx="1122639" cy="850834"/>
          </a:xfrm>
          <a:prstGeom prst="rect">
            <a:avLst/>
          </a:prstGeom>
        </p:spPr>
      </p:pic>
      <p:sp>
        <p:nvSpPr>
          <p:cNvPr id="7" name="Textfeld 6"/>
          <p:cNvSpPr txBox="1"/>
          <p:nvPr/>
        </p:nvSpPr>
        <p:spPr>
          <a:xfrm>
            <a:off x="6994397" y="3942658"/>
            <a:ext cx="3150604" cy="1631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x-none"/>
            </a:defPPr>
            <a:lvl1pPr algn="ctr">
              <a:defRPr sz="2000" cap="small">
                <a:solidFill>
                  <a:srgbClr val="91919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err="1"/>
              <a:t>Product</a:t>
            </a:r>
            <a:r>
              <a:rPr lang="de-DE" dirty="0"/>
              <a:t> Development in </a:t>
            </a:r>
            <a:r>
              <a:rPr lang="de-DE" dirty="0" err="1"/>
              <a:t>cooperation</a:t>
            </a:r>
            <a:r>
              <a:rPr lang="de-DE" dirty="0"/>
              <a:t> </a:t>
            </a:r>
            <a:r>
              <a:rPr lang="de-DE" dirty="0" err="1"/>
              <a:t>with</a:t>
            </a:r>
            <a:r>
              <a:rPr lang="de-DE" dirty="0"/>
              <a:t> </a:t>
            </a:r>
            <a:r>
              <a:rPr lang="de-DE" dirty="0" err="1"/>
              <a:t>leading</a:t>
            </a:r>
            <a:r>
              <a:rPr lang="de-DE" dirty="0"/>
              <a:t> </a:t>
            </a:r>
            <a:r>
              <a:rPr lang="de-DE" dirty="0" err="1"/>
              <a:t>clinics</a:t>
            </a:r>
            <a:r>
              <a:rPr lang="de-DE" dirty="0"/>
              <a:t> and </a:t>
            </a:r>
            <a:r>
              <a:rPr lang="de-DE" dirty="0" err="1"/>
              <a:t>premature</a:t>
            </a:r>
            <a:r>
              <a:rPr lang="de-DE" dirty="0"/>
              <a:t> initiatives</a:t>
            </a:r>
          </a:p>
        </p:txBody>
      </p:sp>
      <p:sp>
        <p:nvSpPr>
          <p:cNvPr id="9" name="AutoShape 6" descr="Team/Kontakt ǀ UK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1"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9238" y="2566902"/>
            <a:ext cx="1027784" cy="1475687"/>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descr="https://www.uniklinik-duesseldorf.de/fileadmin/Fuer-Patienten-und-Besucher/Kliniken-Zentren-Institute/Kliniken/Klinik_fuer_Allgemeine_Paediatrie_Neonatologie_und_Kinderkardiologie/Team/Hoehn_Thomas_Prof_UKD0232_A.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89283" y="2566903"/>
            <a:ext cx="1092101" cy="149122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3005749" y="4027114"/>
            <a:ext cx="1364120" cy="400110"/>
          </a:xfrm>
          <a:prstGeom prst="rect">
            <a:avLst/>
          </a:prstGeom>
          <a:noFill/>
        </p:spPr>
        <p:txBody>
          <a:bodyPr wrap="square" rtlCol="0">
            <a:spAutoFit/>
          </a:bodyPr>
          <a:lstStyle/>
          <a:p>
            <a:pPr algn="ctr"/>
            <a:r>
              <a:rPr lang="de-DE" sz="1000" dirty="0"/>
              <a:t>Senior </a:t>
            </a:r>
            <a:r>
              <a:rPr lang="de-DE" sz="1000" dirty="0" err="1"/>
              <a:t>Physician</a:t>
            </a:r>
            <a:r>
              <a:rPr lang="de-DE" sz="1000" dirty="0"/>
              <a:t> </a:t>
            </a:r>
          </a:p>
          <a:p>
            <a:pPr algn="ctr"/>
            <a:r>
              <a:rPr lang="de-DE" sz="1000" dirty="0"/>
              <a:t>Dr.med. Juliane </a:t>
            </a:r>
            <a:r>
              <a:rPr lang="de-DE" sz="1000" dirty="0" err="1"/>
              <a:t>Tautz</a:t>
            </a:r>
            <a:endParaRPr lang="de-DE" sz="1000" dirty="0"/>
          </a:p>
        </p:txBody>
      </p:sp>
      <p:sp>
        <p:nvSpPr>
          <p:cNvPr id="20" name="Textfeld 19"/>
          <p:cNvSpPr txBox="1"/>
          <p:nvPr/>
        </p:nvSpPr>
        <p:spPr>
          <a:xfrm>
            <a:off x="4490255" y="4021293"/>
            <a:ext cx="1690156" cy="400110"/>
          </a:xfrm>
          <a:prstGeom prst="rect">
            <a:avLst/>
          </a:prstGeom>
          <a:noFill/>
        </p:spPr>
        <p:txBody>
          <a:bodyPr wrap="square" rtlCol="0">
            <a:spAutoFit/>
          </a:bodyPr>
          <a:lstStyle/>
          <a:p>
            <a:pPr algn="ctr"/>
            <a:r>
              <a:rPr lang="de-DE" sz="1000" dirty="0"/>
              <a:t>Chief </a:t>
            </a:r>
            <a:r>
              <a:rPr lang="de-DE" sz="1000" dirty="0" err="1"/>
              <a:t>Physician</a:t>
            </a:r>
            <a:r>
              <a:rPr lang="de-DE" sz="1000" dirty="0"/>
              <a:t> </a:t>
            </a:r>
          </a:p>
          <a:p>
            <a:pPr algn="ctr"/>
            <a:r>
              <a:rPr lang="de-DE" sz="1000" dirty="0"/>
              <a:t> Prof. Dr. med. Thomas Höhn</a:t>
            </a:r>
          </a:p>
        </p:txBody>
      </p:sp>
      <p:sp>
        <p:nvSpPr>
          <p:cNvPr id="13" name="AutoShape 11" descr="Card image c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6" name="Picture 1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09238" y="4456099"/>
            <a:ext cx="954641" cy="127285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feld 22"/>
          <p:cNvSpPr txBox="1"/>
          <p:nvPr/>
        </p:nvSpPr>
        <p:spPr>
          <a:xfrm>
            <a:off x="2878052" y="5630285"/>
            <a:ext cx="1690156" cy="246221"/>
          </a:xfrm>
          <a:prstGeom prst="rect">
            <a:avLst/>
          </a:prstGeom>
          <a:noFill/>
        </p:spPr>
        <p:txBody>
          <a:bodyPr wrap="square" rtlCol="0">
            <a:spAutoFit/>
          </a:bodyPr>
          <a:lstStyle/>
          <a:p>
            <a:pPr algn="ctr"/>
            <a:r>
              <a:rPr lang="de-DE" sz="1000" dirty="0"/>
              <a:t>Dr. med Dariusz Michna</a:t>
            </a:r>
          </a:p>
        </p:txBody>
      </p:sp>
      <p:pic>
        <p:nvPicPr>
          <p:cNvPr id="1038" name="Picture 14" descr="Elisabeth-Krankenhaus Essen | Karriereta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3608" y="4207919"/>
            <a:ext cx="2999755" cy="1799853"/>
          </a:xfrm>
          <a:prstGeom prst="rect">
            <a:avLst/>
          </a:prstGeom>
          <a:noFill/>
          <a:extLst>
            <a:ext uri="{909E8E84-426E-40DD-AFC4-6F175D3DCCD1}">
              <a14:hiddenFill xmlns:a14="http://schemas.microsoft.com/office/drawing/2010/main">
                <a:solidFill>
                  <a:srgbClr val="FFFFFF"/>
                </a:solidFill>
              </a14:hiddenFill>
            </a:ext>
          </a:extLst>
        </p:spPr>
      </p:pic>
      <p:sp>
        <p:nvSpPr>
          <p:cNvPr id="14" name="Pfeil nach rechts 13"/>
          <p:cNvSpPr/>
          <p:nvPr/>
        </p:nvSpPr>
        <p:spPr>
          <a:xfrm rot="1474211">
            <a:off x="4818561" y="4303619"/>
            <a:ext cx="1331950" cy="2205284"/>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000" cap="small">
              <a:solidFill>
                <a:srgbClr val="919191"/>
              </a:solidFill>
            </a:endParaRPr>
          </a:p>
        </p:txBody>
      </p:sp>
      <p:pic>
        <p:nvPicPr>
          <p:cNvPr id="1039" name="Picture 1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5285" y="5977311"/>
            <a:ext cx="2649589" cy="58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feld 27"/>
          <p:cNvSpPr txBox="1"/>
          <p:nvPr/>
        </p:nvSpPr>
        <p:spPr>
          <a:xfrm>
            <a:off x="2963457" y="6587017"/>
            <a:ext cx="1690156" cy="246221"/>
          </a:xfrm>
          <a:prstGeom prst="rect">
            <a:avLst/>
          </a:prstGeom>
          <a:noFill/>
        </p:spPr>
        <p:txBody>
          <a:bodyPr wrap="square" rtlCol="0">
            <a:spAutoFit/>
          </a:bodyPr>
          <a:lstStyle/>
          <a:p>
            <a:pPr algn="ctr"/>
            <a:r>
              <a:rPr lang="de-DE" sz="1000" dirty="0"/>
              <a:t>Dr. med. Wilfried Schenk</a:t>
            </a:r>
          </a:p>
        </p:txBody>
      </p:sp>
      <p:pic>
        <p:nvPicPr>
          <p:cNvPr id="1041" name="Picture 17" descr="https://www.uk-augsburg.de/fileadmin/Daten/Bilder_Portraet/Schenk_DSC_0134.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199867" y="5770589"/>
            <a:ext cx="975884" cy="975884"/>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Lst>
        </p:spPr>
      </p:pic>
      <p:sp>
        <p:nvSpPr>
          <p:cNvPr id="17" name="Textfeld 16"/>
          <p:cNvSpPr txBox="1"/>
          <p:nvPr/>
        </p:nvSpPr>
        <p:spPr>
          <a:xfrm>
            <a:off x="4624738" y="4844645"/>
            <a:ext cx="157854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x-none"/>
            </a:defPPr>
            <a:lvl1pPr algn="ctr">
              <a:defRPr sz="2000" cap="small">
                <a:solidFill>
                  <a:srgbClr val="91919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err="1"/>
              <a:t>Conception</a:t>
            </a:r>
            <a:r>
              <a:rPr lang="de-DE" dirty="0"/>
              <a:t> &amp; </a:t>
            </a:r>
            <a:r>
              <a:rPr lang="de-DE" dirty="0" err="1"/>
              <a:t>Testing</a:t>
            </a:r>
            <a:endParaRPr lang="de-DE" dirty="0"/>
          </a:p>
        </p:txBody>
      </p:sp>
    </p:spTree>
    <p:extLst>
      <p:ext uri="{BB962C8B-B14F-4D97-AF65-F5344CB8AC3E}">
        <p14:creationId xmlns:p14="http://schemas.microsoft.com/office/powerpoint/2010/main" val="343456978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21634" y="1199872"/>
            <a:ext cx="5331838" cy="231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US" sz="3200" cap="small" dirty="0">
                <a:solidFill>
                  <a:srgbClr val="919191"/>
                </a:solidFill>
                <a:latin typeface="+mj-lt"/>
              </a:rPr>
              <a:t>Product Ambassadors</a:t>
            </a:r>
          </a:p>
          <a:p>
            <a:pPr algn="ctr"/>
            <a:r>
              <a:rPr lang="en-US" sz="2400" dirty="0">
                <a:solidFill>
                  <a:srgbClr val="919191"/>
                </a:solidFill>
                <a:latin typeface="+mj-lt"/>
              </a:rPr>
              <a:t>Midwives, physiotherapists and osteopaths recommend the </a:t>
            </a:r>
            <a:r>
              <a:rPr lang="en-US" sz="2400" dirty="0" err="1">
                <a:solidFill>
                  <a:srgbClr val="919191"/>
                </a:solidFill>
                <a:latin typeface="+mj-lt"/>
              </a:rPr>
              <a:t>Medibino</a:t>
            </a:r>
            <a:endParaRPr lang="de-DE" sz="2400" dirty="0">
              <a:solidFill>
                <a:srgbClr val="919191"/>
              </a:solidFill>
              <a:latin typeface="+mj-lt"/>
            </a:endParaRPr>
          </a:p>
        </p:txBody>
      </p:sp>
      <p:sp>
        <p:nvSpPr>
          <p:cNvPr id="9" name="AutoShape 6" descr="Team/Kontakt ǀ UK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AutoShape 11" descr="Card image c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52" name="Picture 4" descr="Ausbildung Hebamme / Entbindungspfleger in Hanno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123" y="1209995"/>
            <a:ext cx="4721159" cy="23052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ann sollten Kleinkinder zur Physiotherapie? - Physiotherapie für Kinder  Graz Citypar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27100" y="1199872"/>
            <a:ext cx="3465095" cy="231185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307975" y="3705726"/>
            <a:ext cx="11745497" cy="12994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x-none"/>
            </a:defPPr>
            <a:lvl1pPr algn="ctr">
              <a:defRPr sz="2000" cap="small">
                <a:solidFill>
                  <a:srgbClr val="91919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800" dirty="0"/>
              <a:t>More </a:t>
            </a:r>
            <a:r>
              <a:rPr lang="de-DE" sz="2800" dirty="0" err="1"/>
              <a:t>than</a:t>
            </a:r>
            <a:r>
              <a:rPr lang="de-DE" sz="2800" dirty="0"/>
              <a:t> 1.000 </a:t>
            </a:r>
            <a:r>
              <a:rPr lang="de-DE" sz="2800" dirty="0" err="1"/>
              <a:t>midwives</a:t>
            </a:r>
            <a:r>
              <a:rPr lang="de-DE" sz="2800" dirty="0"/>
              <a:t>, </a:t>
            </a:r>
            <a:r>
              <a:rPr lang="de-DE" sz="2800" dirty="0" err="1"/>
              <a:t>paediatric</a:t>
            </a:r>
            <a:r>
              <a:rPr lang="de-DE" sz="2800" dirty="0"/>
              <a:t> </a:t>
            </a:r>
            <a:r>
              <a:rPr lang="de-DE" sz="2800" dirty="0" err="1"/>
              <a:t>physiotherapist</a:t>
            </a:r>
            <a:r>
              <a:rPr lang="de-DE" sz="2800" dirty="0"/>
              <a:t> and </a:t>
            </a:r>
            <a:r>
              <a:rPr lang="de-DE" sz="2800" dirty="0" err="1"/>
              <a:t>paediatric</a:t>
            </a:r>
            <a:r>
              <a:rPr lang="de-DE" sz="2800" dirty="0"/>
              <a:t> </a:t>
            </a:r>
            <a:r>
              <a:rPr lang="de-DE" sz="2800" dirty="0" err="1"/>
              <a:t>osteopath</a:t>
            </a:r>
            <a:r>
              <a:rPr lang="de-DE" sz="2800" dirty="0"/>
              <a:t> </a:t>
            </a:r>
            <a:r>
              <a:rPr lang="de-DE" sz="2800" dirty="0" err="1"/>
              <a:t>work</a:t>
            </a:r>
            <a:r>
              <a:rPr lang="de-DE" sz="2800" dirty="0"/>
              <a:t> </a:t>
            </a:r>
            <a:r>
              <a:rPr lang="de-DE" sz="2800" dirty="0" err="1"/>
              <a:t>as</a:t>
            </a:r>
            <a:r>
              <a:rPr lang="de-DE" sz="2800" dirty="0"/>
              <a:t> </a:t>
            </a:r>
            <a:r>
              <a:rPr lang="de-DE" sz="2800" dirty="0" err="1"/>
              <a:t>ambassadors</a:t>
            </a:r>
            <a:r>
              <a:rPr lang="de-DE" sz="2800" dirty="0"/>
              <a:t> </a:t>
            </a:r>
            <a:r>
              <a:rPr lang="de-DE" sz="2800" dirty="0" err="1"/>
              <a:t>for</a:t>
            </a:r>
            <a:r>
              <a:rPr lang="de-DE" sz="2800" dirty="0"/>
              <a:t> </a:t>
            </a:r>
            <a:r>
              <a:rPr lang="de-DE" sz="2800" dirty="0" err="1"/>
              <a:t>our</a:t>
            </a:r>
            <a:r>
              <a:rPr lang="de-DE" sz="2800" dirty="0"/>
              <a:t> </a:t>
            </a:r>
            <a:r>
              <a:rPr lang="de-DE" sz="2800" dirty="0" err="1"/>
              <a:t>products</a:t>
            </a:r>
            <a:r>
              <a:rPr lang="de-DE" sz="2800" dirty="0"/>
              <a:t> and u</a:t>
            </a:r>
            <a:r>
              <a:rPr lang="en-US" sz="2800" dirty="0"/>
              <a:t>se our information materials to educate parents about positional head deformities.</a:t>
            </a:r>
            <a:endParaRPr lang="de-DE" sz="2800" dirty="0"/>
          </a:p>
        </p:txBody>
      </p:sp>
      <p:pic>
        <p:nvPicPr>
          <p:cNvPr id="2056" name="Picture 8"/>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954271" y="5043634"/>
            <a:ext cx="1761099" cy="174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77384" y="5139887"/>
            <a:ext cx="1623669" cy="164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996195" y="5139887"/>
            <a:ext cx="1252474" cy="166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443267" y="5139887"/>
            <a:ext cx="1239122" cy="166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890136" y="5154213"/>
            <a:ext cx="1777864" cy="170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31021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E4E1"/>
        </a:solidFill>
        <a:effectLst/>
      </p:bgPr>
    </p:bg>
    <p:spTree>
      <p:nvGrpSpPr>
        <p:cNvPr id="1" name=""/>
        <p:cNvGrpSpPr/>
        <p:nvPr/>
      </p:nvGrpSpPr>
      <p:grpSpPr>
        <a:xfrm>
          <a:off x="0" y="0"/>
          <a:ext cx="0" cy="0"/>
          <a:chOff x="0" y="0"/>
          <a:chExt cx="0" cy="0"/>
        </a:xfrm>
      </p:grpSpPr>
      <p:sp>
        <p:nvSpPr>
          <p:cNvPr id="2" name="Textfeld 1"/>
          <p:cNvSpPr txBox="1"/>
          <p:nvPr/>
        </p:nvSpPr>
        <p:spPr>
          <a:xfrm>
            <a:off x="2232968" y="2121793"/>
            <a:ext cx="7920880" cy="2308324"/>
          </a:xfrm>
          <a:prstGeom prst="rect">
            <a:avLst/>
          </a:prstGeom>
          <a:noFill/>
        </p:spPr>
        <p:txBody>
          <a:bodyPr wrap="square" rtlCol="0">
            <a:spAutoFit/>
          </a:bodyPr>
          <a:lstStyle/>
          <a:p>
            <a:pPr algn="ctr"/>
            <a:r>
              <a:rPr lang="de-DE" sz="4000" b="1" dirty="0">
                <a:solidFill>
                  <a:schemeClr val="bg1"/>
                </a:solidFill>
                <a:latin typeface="Proxima Nova Alt Lt"/>
              </a:rPr>
              <a:t>Background </a:t>
            </a:r>
            <a:r>
              <a:rPr lang="de-DE" sz="4000" b="1" dirty="0" err="1">
                <a:solidFill>
                  <a:schemeClr val="bg1"/>
                </a:solidFill>
                <a:latin typeface="Proxima Nova Alt Lt"/>
              </a:rPr>
              <a:t>MedibinoNeo</a:t>
            </a:r>
            <a:endParaRPr lang="de-DE" sz="4000" b="1" dirty="0">
              <a:solidFill>
                <a:schemeClr val="bg1"/>
              </a:solidFill>
              <a:latin typeface="Proxima Nova Alt Lt"/>
            </a:endParaRPr>
          </a:p>
          <a:p>
            <a:pPr algn="ctr"/>
            <a:r>
              <a:rPr lang="de-DE" sz="4000" b="1" dirty="0" err="1">
                <a:solidFill>
                  <a:schemeClr val="bg1"/>
                </a:solidFill>
                <a:latin typeface="Proxima Nova Alt Lt"/>
              </a:rPr>
              <a:t>Positional</a:t>
            </a:r>
            <a:r>
              <a:rPr lang="de-DE" sz="4000" b="1" dirty="0">
                <a:solidFill>
                  <a:schemeClr val="bg1"/>
                </a:solidFill>
                <a:latin typeface="Proxima Nova Alt Lt"/>
              </a:rPr>
              <a:t> Head </a:t>
            </a:r>
            <a:r>
              <a:rPr lang="de-DE" sz="4000" b="1" dirty="0" err="1">
                <a:solidFill>
                  <a:schemeClr val="bg1"/>
                </a:solidFill>
                <a:latin typeface="Proxima Nova Alt Lt"/>
              </a:rPr>
              <a:t>Deformations</a:t>
            </a:r>
            <a:endParaRPr lang="de-DE" sz="4000" b="1" dirty="0">
              <a:solidFill>
                <a:schemeClr val="bg1"/>
              </a:solidFill>
              <a:latin typeface="Proxima Nova Alt Lt"/>
            </a:endParaRPr>
          </a:p>
          <a:p>
            <a:pPr algn="ctr"/>
            <a:endParaRPr lang="de-DE" sz="3600" b="1" dirty="0">
              <a:solidFill>
                <a:schemeClr val="bg1"/>
              </a:solidFill>
              <a:latin typeface="Proxima Nova Alt Lt"/>
            </a:endParaRPr>
          </a:p>
          <a:p>
            <a:pPr algn="ctr"/>
            <a:r>
              <a:rPr lang="en-US" sz="2800" b="1" dirty="0">
                <a:solidFill>
                  <a:schemeClr val="bg1"/>
                </a:solidFill>
                <a:latin typeface="Proxima Nova Alt Lt"/>
              </a:rPr>
              <a:t>Characteristics, development and frequency</a:t>
            </a:r>
          </a:p>
        </p:txBody>
      </p:sp>
    </p:spTree>
    <p:extLst>
      <p:ext uri="{BB962C8B-B14F-4D97-AF65-F5344CB8AC3E}">
        <p14:creationId xmlns:p14="http://schemas.microsoft.com/office/powerpoint/2010/main" val="1231217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78F126C-DEFC-4B4E-9A44-EC44C810F953}"/>
              </a:ext>
            </a:extLst>
          </p:cNvPr>
          <p:cNvSpPr/>
          <p:nvPr/>
        </p:nvSpPr>
        <p:spPr>
          <a:xfrm>
            <a:off x="0" y="-3013"/>
            <a:ext cx="5858357" cy="6857997"/>
          </a:xfrm>
          <a:prstGeom prst="rect">
            <a:avLst/>
          </a:prstGeom>
          <a:solidFill>
            <a:srgbClr val="AF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tangle: Rounded Corners 54">
            <a:extLst>
              <a:ext uri="{FF2B5EF4-FFF2-40B4-BE49-F238E27FC236}">
                <a16:creationId xmlns:a16="http://schemas.microsoft.com/office/drawing/2014/main" id="{72B8B1EF-49A8-46A3-96A6-A170A6F7C204}"/>
              </a:ext>
            </a:extLst>
          </p:cNvPr>
          <p:cNvSpPr/>
          <p:nvPr/>
        </p:nvSpPr>
        <p:spPr>
          <a:xfrm>
            <a:off x="4807017" y="1414501"/>
            <a:ext cx="5867877" cy="4028999"/>
          </a:xfrm>
          <a:prstGeom prst="roundRect">
            <a:avLst>
              <a:gd name="adj" fmla="val 1362"/>
            </a:avLst>
          </a:prstGeom>
          <a:noFill/>
          <a:ln>
            <a:noFill/>
          </a:ln>
          <a:effectLst>
            <a:outerShdw blurRad="1270000" dist="698500" dir="5400000" sx="90000" sy="9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5" name="Rectangle: Rounded Corners 54">
            <a:extLst>
              <a:ext uri="{FF2B5EF4-FFF2-40B4-BE49-F238E27FC236}">
                <a16:creationId xmlns:a16="http://schemas.microsoft.com/office/drawing/2014/main" id="{72B8B1EF-49A8-46A3-96A6-A170A6F7C204}"/>
              </a:ext>
            </a:extLst>
          </p:cNvPr>
          <p:cNvSpPr/>
          <p:nvPr/>
        </p:nvSpPr>
        <p:spPr>
          <a:xfrm>
            <a:off x="5867400" y="1477889"/>
            <a:ext cx="5588500" cy="3373511"/>
          </a:xfrm>
          <a:prstGeom prst="roundRect">
            <a:avLst>
              <a:gd name="adj" fmla="val 1362"/>
            </a:avLst>
          </a:prstGeom>
          <a:solidFill>
            <a:schemeClr val="bg1"/>
          </a:solidFill>
          <a:ln>
            <a:noFill/>
          </a:ln>
          <a:effectLst>
            <a:outerShdw blurRad="1270000" dist="698500" dir="5400000" sx="90000" sy="9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Rectangle 1">
            <a:extLst>
              <a:ext uri="{FF2B5EF4-FFF2-40B4-BE49-F238E27FC236}">
                <a16:creationId xmlns:a16="http://schemas.microsoft.com/office/drawing/2014/main" id="{51D20A8B-2723-4DC9-AAB1-51C0C5838F80}"/>
              </a:ext>
            </a:extLst>
          </p:cNvPr>
          <p:cNvSpPr/>
          <p:nvPr/>
        </p:nvSpPr>
        <p:spPr>
          <a:xfrm>
            <a:off x="6328756" y="2145678"/>
            <a:ext cx="4720244" cy="2062103"/>
          </a:xfrm>
          <a:prstGeom prst="rect">
            <a:avLst/>
          </a:prstGeom>
        </p:spPr>
        <p:txBody>
          <a:bodyPr wrap="square" anchor="t">
            <a:spAutoFit/>
          </a:bodyPr>
          <a:lstStyle/>
          <a:p>
            <a:r>
              <a:rPr lang="en-GB" sz="3200" cap="small" dirty="0" err="1">
                <a:solidFill>
                  <a:srgbClr val="589BA2"/>
                </a:solidFill>
                <a:latin typeface="+mj-lt"/>
              </a:rPr>
              <a:t>MedibinoNEO</a:t>
            </a:r>
            <a:r>
              <a:rPr lang="en-GB" sz="3200" cap="small" dirty="0">
                <a:solidFill>
                  <a:srgbClr val="589BA2"/>
                </a:solidFill>
                <a:latin typeface="+mj-lt"/>
              </a:rPr>
              <a:t> - head positioning system for premature and </a:t>
            </a:r>
            <a:r>
              <a:rPr lang="en-GB" sz="3200" cap="small" dirty="0" err="1">
                <a:solidFill>
                  <a:srgbClr val="589BA2"/>
                </a:solidFill>
                <a:latin typeface="+mj-lt"/>
              </a:rPr>
              <a:t>newborn</a:t>
            </a:r>
            <a:r>
              <a:rPr lang="en-GB" sz="3200" cap="small" dirty="0">
                <a:solidFill>
                  <a:srgbClr val="589BA2"/>
                </a:solidFill>
                <a:latin typeface="+mj-lt"/>
              </a:rPr>
              <a:t> babies for clinical use</a:t>
            </a:r>
            <a:endParaRPr lang="en-US" sz="3200" cap="small" dirty="0">
              <a:solidFill>
                <a:srgbClr val="589BA2"/>
              </a:solidFill>
              <a:latin typeface="+mj-lt"/>
            </a:endParaRPr>
          </a:p>
        </p:txBody>
      </p:sp>
      <p:sp>
        <p:nvSpPr>
          <p:cNvPr id="16" name="Rectangle: Top Corners Rounded 52">
            <a:extLst>
              <a:ext uri="{FF2B5EF4-FFF2-40B4-BE49-F238E27FC236}">
                <a16:creationId xmlns:a16="http://schemas.microsoft.com/office/drawing/2014/main" id="{993AE146-6A86-4F3F-97D2-217703378FE9}"/>
              </a:ext>
            </a:extLst>
          </p:cNvPr>
          <p:cNvSpPr/>
          <p:nvPr/>
        </p:nvSpPr>
        <p:spPr>
          <a:xfrm rot="5400000">
            <a:off x="3896474" y="3139408"/>
            <a:ext cx="3905187" cy="54000"/>
          </a:xfrm>
          <a:prstGeom prst="round2SameRect">
            <a:avLst>
              <a:gd name="adj1" fmla="val 7299"/>
              <a:gd name="adj2" fmla="val 0"/>
            </a:avLst>
          </a:prstGeom>
          <a:solidFill>
            <a:srgbClr val="87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b="1">
              <a:latin typeface="Raleway" panose="020B0503030101060003" pitchFamily="34" charset="0"/>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0043" y="1628302"/>
            <a:ext cx="3400898" cy="3400898"/>
          </a:xfrm>
          <a:prstGeom prst="rect">
            <a:avLst/>
          </a:prstGeom>
        </p:spPr>
      </p:pic>
    </p:spTree>
    <p:extLst>
      <p:ext uri="{BB962C8B-B14F-4D97-AF65-F5344CB8AC3E}">
        <p14:creationId xmlns:p14="http://schemas.microsoft.com/office/powerpoint/2010/main" val="719849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72B8B1EF-49A8-46A3-96A6-A170A6F7C204}"/>
              </a:ext>
            </a:extLst>
          </p:cNvPr>
          <p:cNvSpPr/>
          <p:nvPr/>
        </p:nvSpPr>
        <p:spPr>
          <a:xfrm>
            <a:off x="4807017" y="1414501"/>
            <a:ext cx="5867877" cy="4028999"/>
          </a:xfrm>
          <a:prstGeom prst="roundRect">
            <a:avLst>
              <a:gd name="adj" fmla="val 1362"/>
            </a:avLst>
          </a:prstGeom>
          <a:noFill/>
          <a:ln>
            <a:noFill/>
          </a:ln>
          <a:effectLst>
            <a:outerShdw blurRad="1270000" dist="698500" dir="5400000" sx="90000" sy="9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5" name="Rectangle: Rounded Corners 54">
            <a:extLst>
              <a:ext uri="{FF2B5EF4-FFF2-40B4-BE49-F238E27FC236}">
                <a16:creationId xmlns:a16="http://schemas.microsoft.com/office/drawing/2014/main" id="{72B8B1EF-49A8-46A3-96A6-A170A6F7C204}"/>
              </a:ext>
            </a:extLst>
          </p:cNvPr>
          <p:cNvSpPr/>
          <p:nvPr/>
        </p:nvSpPr>
        <p:spPr>
          <a:xfrm>
            <a:off x="6159500" y="1002506"/>
            <a:ext cx="5552769" cy="5636833"/>
          </a:xfrm>
          <a:prstGeom prst="roundRect">
            <a:avLst>
              <a:gd name="adj" fmla="val 1362"/>
            </a:avLst>
          </a:prstGeom>
          <a:solidFill>
            <a:schemeClr val="bg1"/>
          </a:solidFill>
          <a:ln>
            <a:noFill/>
          </a:ln>
          <a:effectLst>
            <a:outerShdw blurRad="1270000" dist="698500" dir="5400000" sx="90000" sy="9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GB" sz="2000" dirty="0">
                <a:solidFill>
                  <a:schemeClr val="tx1">
                    <a:lumMod val="50000"/>
                    <a:lumOff val="50000"/>
                  </a:schemeClr>
                </a:solidFill>
                <a:latin typeface="+mj-lt"/>
              </a:rPr>
              <a:t>For the pressure-relieving positioning of premature babies and infants during a long stay in </a:t>
            </a:r>
            <a:r>
              <a:rPr lang="en-US" sz="2000" dirty="0">
                <a:solidFill>
                  <a:schemeClr val="tx1">
                    <a:lumMod val="50000"/>
                    <a:lumOff val="50000"/>
                  </a:schemeClr>
                </a:solidFill>
                <a:latin typeface="+mj-lt"/>
              </a:rPr>
              <a:t>the neonatal intensive care unit </a:t>
            </a:r>
            <a:r>
              <a:rPr lang="en-GB" sz="2000" dirty="0">
                <a:solidFill>
                  <a:schemeClr val="tx1">
                    <a:lumMod val="50000"/>
                    <a:lumOff val="50000"/>
                  </a:schemeClr>
                </a:solidFill>
                <a:latin typeface="+mj-lt"/>
              </a:rPr>
              <a:t>as well as in the maternity ward to inform parents about measures to prevent cranial deformities</a:t>
            </a:r>
          </a:p>
          <a:p>
            <a:pPr marL="285750" indent="-285750">
              <a:spcAft>
                <a:spcPts val="1200"/>
              </a:spcAft>
              <a:buFont typeface="Arial" panose="020B0604020202020204" pitchFamily="34" charset="0"/>
              <a:buChar char="•"/>
            </a:pPr>
            <a:r>
              <a:rPr lang="en-GB" sz="2000" dirty="0">
                <a:solidFill>
                  <a:schemeClr val="tx1">
                    <a:lumMod val="50000"/>
                    <a:lumOff val="50000"/>
                  </a:schemeClr>
                </a:solidFill>
                <a:latin typeface="+mj-lt"/>
              </a:rPr>
              <a:t>For positioning in 30° elevation and for stabilisation of the central head position in asphyxia and, if required, for prevention of intraventricular haemorrhages (cerebral haemorrhage)</a:t>
            </a:r>
          </a:p>
          <a:p>
            <a:pPr marL="285750" indent="-285750">
              <a:spcAft>
                <a:spcPts val="1200"/>
              </a:spcAft>
              <a:buFont typeface="Arial" panose="020B0604020202020204" pitchFamily="34" charset="0"/>
              <a:buChar char="•"/>
            </a:pPr>
            <a:r>
              <a:rPr lang="en-GB" sz="2000" dirty="0">
                <a:solidFill>
                  <a:schemeClr val="tx1">
                    <a:lumMod val="50000"/>
                    <a:lumOff val="50000"/>
                  </a:schemeClr>
                </a:solidFill>
                <a:latin typeface="+mj-lt"/>
              </a:rPr>
              <a:t>To stabilise the head during necessary interventions</a:t>
            </a:r>
          </a:p>
        </p:txBody>
      </p:sp>
      <p:sp>
        <p:nvSpPr>
          <p:cNvPr id="16" name="Rectangle: Top Corners Rounded 52">
            <a:extLst>
              <a:ext uri="{FF2B5EF4-FFF2-40B4-BE49-F238E27FC236}">
                <a16:creationId xmlns:a16="http://schemas.microsoft.com/office/drawing/2014/main" id="{993AE146-6A86-4F3F-97D2-217703378FE9}"/>
              </a:ext>
            </a:extLst>
          </p:cNvPr>
          <p:cNvSpPr/>
          <p:nvPr/>
        </p:nvSpPr>
        <p:spPr>
          <a:xfrm rot="5400000">
            <a:off x="3896474" y="3139408"/>
            <a:ext cx="3905187" cy="54000"/>
          </a:xfrm>
          <a:prstGeom prst="round2SameRect">
            <a:avLst>
              <a:gd name="adj1" fmla="val 7299"/>
              <a:gd name="adj2" fmla="val 0"/>
            </a:avLst>
          </a:prstGeom>
          <a:solidFill>
            <a:srgbClr val="87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b="1">
              <a:latin typeface="Raleway" panose="020B0503030101060003" pitchFamily="34" charset="0"/>
            </a:endParaRPr>
          </a:p>
        </p:txBody>
      </p:sp>
      <p:sp>
        <p:nvSpPr>
          <p:cNvPr id="2" name="Rechteck 5">
            <a:extLst>
              <a:ext uri="{FF2B5EF4-FFF2-40B4-BE49-F238E27FC236}">
                <a16:creationId xmlns:a16="http://schemas.microsoft.com/office/drawing/2014/main" id="{340F812F-8E1C-4EF9-91DD-C745BA963E36}"/>
              </a:ext>
            </a:extLst>
          </p:cNvPr>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sz="2800" cap="small" dirty="0">
                <a:solidFill>
                  <a:srgbClr val="919191"/>
                </a:solidFill>
                <a:latin typeface="+mj-lt"/>
              </a:rPr>
              <a:t>Clinical Demand</a:t>
            </a:r>
          </a:p>
          <a:p>
            <a:pPr algn="ctr"/>
            <a:r>
              <a:rPr lang="en-GB" sz="2000" dirty="0" err="1">
                <a:solidFill>
                  <a:srgbClr val="919191"/>
                </a:solidFill>
                <a:latin typeface="+mj-lt"/>
              </a:rPr>
              <a:t>MedibinoNEO</a:t>
            </a:r>
            <a:r>
              <a:rPr lang="en-GB" sz="2000" dirty="0">
                <a:solidFill>
                  <a:srgbClr val="919191"/>
                </a:solidFill>
                <a:latin typeface="+mj-lt"/>
              </a:rPr>
              <a:t> Head Positioning System</a:t>
            </a:r>
          </a:p>
          <a:p>
            <a:pPr algn="ctr"/>
            <a:endParaRPr lang="de-DE" sz="2000" dirty="0">
              <a:solidFill>
                <a:srgbClr val="919191"/>
              </a:solidFill>
              <a:latin typeface="+mj-lt"/>
            </a:endParaRPr>
          </a:p>
        </p:txBody>
      </p:sp>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065" y="1261421"/>
            <a:ext cx="5119002" cy="5119002"/>
          </a:xfrm>
          <a:prstGeom prst="rect">
            <a:avLst/>
          </a:prstGeom>
        </p:spPr>
      </p:pic>
    </p:spTree>
    <p:extLst>
      <p:ext uri="{BB962C8B-B14F-4D97-AF65-F5344CB8AC3E}">
        <p14:creationId xmlns:p14="http://schemas.microsoft.com/office/powerpoint/2010/main" val="2126563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400" cap="small" dirty="0">
              <a:solidFill>
                <a:srgbClr val="919191"/>
              </a:solidFill>
              <a:latin typeface="Proxima Nova Alt Rg" panose="02000506030000020004" pitchFamily="50" charset="0"/>
            </a:endParaRPr>
          </a:p>
          <a:p>
            <a:pPr algn="ctr"/>
            <a:r>
              <a:rPr lang="en-GB" sz="2800" cap="small" dirty="0">
                <a:solidFill>
                  <a:srgbClr val="919191"/>
                </a:solidFill>
                <a:latin typeface="+mj-lt"/>
              </a:rPr>
              <a:t>Positioning of Premature Babies</a:t>
            </a:r>
          </a:p>
          <a:p>
            <a:pPr algn="ctr"/>
            <a:r>
              <a:rPr lang="en-GB" sz="2000" dirty="0">
                <a:solidFill>
                  <a:srgbClr val="919191"/>
                </a:solidFill>
                <a:latin typeface="+mj-lt"/>
              </a:rPr>
              <a:t>Increased occurrence of cranial deformities</a:t>
            </a:r>
          </a:p>
          <a:p>
            <a:pPr algn="ctr"/>
            <a:endParaRPr lang="de-DE" dirty="0">
              <a:solidFill>
                <a:srgbClr val="919191"/>
              </a:solidFill>
              <a:latin typeface="Proxima Nova Alt Lt" panose="02000506030000020004" pitchFamily="50" charset="0"/>
            </a:endParaRPr>
          </a:p>
        </p:txBody>
      </p:sp>
      <p:sp>
        <p:nvSpPr>
          <p:cNvPr id="3" name="Textfeld 2">
            <a:extLst>
              <a:ext uri="{FF2B5EF4-FFF2-40B4-BE49-F238E27FC236}">
                <a16:creationId xmlns:a16="http://schemas.microsoft.com/office/drawing/2014/main" id="{884B8CAF-B0AC-462C-9FE5-486FDBBCFCAE}"/>
              </a:ext>
            </a:extLst>
          </p:cNvPr>
          <p:cNvSpPr txBox="1"/>
          <p:nvPr/>
        </p:nvSpPr>
        <p:spPr>
          <a:xfrm>
            <a:off x="1523999" y="1526743"/>
            <a:ext cx="9574920" cy="2492990"/>
          </a:xfrm>
          <a:prstGeom prst="rect">
            <a:avLst/>
          </a:prstGeom>
          <a:noFill/>
        </p:spPr>
        <p:txBody>
          <a:bodyPr wrap="square" rtlCol="0">
            <a:spAutoFit/>
          </a:bodyPr>
          <a:lstStyle/>
          <a:p>
            <a:r>
              <a:rPr lang="en-GB" sz="2400" dirty="0" err="1">
                <a:solidFill>
                  <a:srgbClr val="589BA2"/>
                </a:solidFill>
                <a:latin typeface="+mj-lt"/>
              </a:rPr>
              <a:t>Etiology</a:t>
            </a:r>
            <a:r>
              <a:rPr lang="en-GB" sz="2400" dirty="0">
                <a:solidFill>
                  <a:srgbClr val="589BA2"/>
                </a:solidFill>
                <a:latin typeface="+mj-lt"/>
              </a:rPr>
              <a:t>:</a:t>
            </a:r>
          </a:p>
          <a:p>
            <a:endParaRPr lang="de-DE" sz="2400" dirty="0">
              <a:solidFill>
                <a:srgbClr val="589BA2"/>
              </a:solidFill>
              <a:latin typeface="+mj-lt"/>
            </a:endParaRPr>
          </a:p>
          <a:p>
            <a:r>
              <a:rPr lang="en-GB" dirty="0">
                <a:solidFill>
                  <a:srgbClr val="8F8F8F"/>
                </a:solidFill>
                <a:latin typeface="+mj-lt"/>
              </a:rPr>
              <a:t>Premature babies have even softer skull bones than </a:t>
            </a:r>
            <a:r>
              <a:rPr lang="en-GB" dirty="0" err="1">
                <a:solidFill>
                  <a:srgbClr val="8F8F8F"/>
                </a:solidFill>
                <a:latin typeface="+mj-lt"/>
              </a:rPr>
              <a:t>newborns</a:t>
            </a:r>
            <a:r>
              <a:rPr lang="en-GB" dirty="0">
                <a:solidFill>
                  <a:srgbClr val="8F8F8F"/>
                </a:solidFill>
                <a:latin typeface="+mj-lt"/>
              </a:rPr>
              <a:t> born at maturity, wear brackets for respiratory equipment on their heads and therefore are even more predisposed to skull deformities.</a:t>
            </a:r>
          </a:p>
          <a:p>
            <a:r>
              <a:rPr lang="en-GB" dirty="0">
                <a:solidFill>
                  <a:srgbClr val="8F8F8F"/>
                </a:solidFill>
                <a:latin typeface="+mj-lt"/>
              </a:rPr>
              <a:t>With the premature baby's preferred body position, the initial deformation is further intensified.</a:t>
            </a:r>
          </a:p>
          <a:p>
            <a:endParaRPr lang="de-DE" dirty="0">
              <a:solidFill>
                <a:srgbClr val="589BA2"/>
              </a:solidFill>
              <a:latin typeface="Proxima Nova Alt Lt"/>
            </a:endParaRPr>
          </a:p>
          <a:p>
            <a:endParaRPr lang="de-DE" dirty="0">
              <a:solidFill>
                <a:srgbClr val="589BA2"/>
              </a:solidFill>
              <a:latin typeface="Proxima Nova Alt Lt"/>
            </a:endParaRPr>
          </a:p>
          <a:p>
            <a:endParaRPr lang="de-DE" dirty="0">
              <a:solidFill>
                <a:srgbClr val="589BA2"/>
              </a:solidFill>
              <a:latin typeface="Proxima Nova Alt Lt"/>
            </a:endParaRPr>
          </a:p>
        </p:txBody>
      </p:sp>
      <p:pic>
        <p:nvPicPr>
          <p:cNvPr id="4098" name="Picture 2" descr="Oktopus für Frühchen Schweiz – Octopus for a Preemie Switzerland – German">
            <a:extLst>
              <a:ext uri="{FF2B5EF4-FFF2-40B4-BE49-F238E27FC236}">
                <a16:creationId xmlns:a16="http://schemas.microsoft.com/office/drawing/2014/main" id="{3259D094-7F41-4117-80C5-87BA793171D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394504" y="3430719"/>
            <a:ext cx="3704415" cy="266317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ung 20"/>
          <p:cNvGrpSpPr/>
          <p:nvPr/>
        </p:nvGrpSpPr>
        <p:grpSpPr>
          <a:xfrm>
            <a:off x="1972020" y="3347517"/>
            <a:ext cx="3744416" cy="2846204"/>
            <a:chOff x="4993704" y="2564904"/>
            <a:chExt cx="3744416" cy="2846204"/>
          </a:xfrm>
        </p:grpSpPr>
        <p:sp>
          <p:nvSpPr>
            <p:cNvPr id="7" name="Gleichschenkliges Dreieck 6"/>
            <p:cNvSpPr/>
            <p:nvPr/>
          </p:nvSpPr>
          <p:spPr>
            <a:xfrm>
              <a:off x="4993704" y="2564904"/>
              <a:ext cx="3744416" cy="2627341"/>
            </a:xfrm>
            <a:prstGeom prst="triangle">
              <a:avLst/>
            </a:prstGeom>
            <a:solidFill>
              <a:srgbClr val="CEE4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pic>
          <p:nvPicPr>
            <p:cNvPr id="8" name="Picture 2" descr="Abbildung Plagiozephali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2824" y="2727048"/>
              <a:ext cx="902880" cy="1188000"/>
            </a:xfrm>
            <a:prstGeom prst="rect">
              <a:avLst/>
            </a:prstGeom>
            <a:noFill/>
            <a:ln>
              <a:solidFill>
                <a:srgbClr val="589BA2"/>
              </a:solidFill>
            </a:ln>
            <a:extLst>
              <a:ext uri="{909E8E84-426E-40DD-AFC4-6F175D3DCCD1}">
                <a14:hiddenFill xmlns:a14="http://schemas.microsoft.com/office/drawing/2010/main">
                  <a:solidFill>
                    <a:srgbClr val="FFFFFF"/>
                  </a:solidFill>
                </a14:hiddenFill>
              </a:ext>
            </a:extLst>
          </p:spPr>
        </p:pic>
        <p:pic>
          <p:nvPicPr>
            <p:cNvPr id="9" name="Picture 4" descr="Abbildung Plagiozephali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1736" y="4077072"/>
              <a:ext cx="869400" cy="1080000"/>
            </a:xfrm>
            <a:prstGeom prst="rect">
              <a:avLst/>
            </a:prstGeom>
            <a:noFill/>
            <a:ln>
              <a:solidFill>
                <a:srgbClr val="589BA2"/>
              </a:solidFill>
            </a:ln>
            <a:extLst>
              <a:ext uri="{909E8E84-426E-40DD-AFC4-6F175D3DCCD1}">
                <a14:hiddenFill xmlns:a14="http://schemas.microsoft.com/office/drawing/2010/main">
                  <a:solidFill>
                    <a:srgbClr val="FFFFFF"/>
                  </a:solidFill>
                </a14:hiddenFill>
              </a:ext>
            </a:extLst>
          </p:spPr>
        </p:pic>
        <p:pic>
          <p:nvPicPr>
            <p:cNvPr id="10" name="Picture 6" descr="Abbildung Brachyzephalie"/>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65568" y="4077072"/>
              <a:ext cx="968400" cy="1080000"/>
            </a:xfrm>
            <a:prstGeom prst="rect">
              <a:avLst/>
            </a:prstGeom>
            <a:noFill/>
            <a:ln>
              <a:solidFill>
                <a:srgbClr val="589BA2"/>
              </a:solidFill>
            </a:ln>
            <a:extLst>
              <a:ext uri="{909E8E84-426E-40DD-AFC4-6F175D3DCCD1}">
                <a14:hiddenFill xmlns:a14="http://schemas.microsoft.com/office/drawing/2010/main">
                  <a:solidFill>
                    <a:srgbClr val="FFFFFF"/>
                  </a:solidFill>
                </a14:hiddenFill>
              </a:ext>
            </a:extLst>
          </p:spPr>
        </p:pic>
        <p:pic>
          <p:nvPicPr>
            <p:cNvPr id="11" name="Picture 8" descr="Abbildung Skaphozephali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0073" y="4077072"/>
              <a:ext cx="755999" cy="1087769"/>
            </a:xfrm>
            <a:prstGeom prst="rect">
              <a:avLst/>
            </a:prstGeom>
            <a:noFill/>
            <a:ln>
              <a:solidFill>
                <a:srgbClr val="589BA2"/>
              </a:solidFill>
            </a:ln>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7297960" y="2720112"/>
              <a:ext cx="1368152" cy="253916"/>
            </a:xfrm>
            <a:prstGeom prst="rect">
              <a:avLst/>
            </a:prstGeom>
            <a:noFill/>
          </p:spPr>
          <p:txBody>
            <a:bodyPr wrap="square" rtlCol="0">
              <a:spAutoFit/>
            </a:bodyPr>
            <a:lstStyle/>
            <a:p>
              <a:r>
                <a:rPr lang="en-GB" sz="1050">
                  <a:latin typeface="+mj-lt"/>
                </a:rPr>
                <a:t>Normal head shape</a:t>
              </a:r>
            </a:p>
          </p:txBody>
        </p:sp>
        <p:sp>
          <p:nvSpPr>
            <p:cNvPr id="13" name="Textfeld 12"/>
            <p:cNvSpPr txBox="1"/>
            <p:nvPr/>
          </p:nvSpPr>
          <p:spPr>
            <a:xfrm>
              <a:off x="4993704" y="5157192"/>
              <a:ext cx="1368152" cy="253916"/>
            </a:xfrm>
            <a:prstGeom prst="rect">
              <a:avLst/>
            </a:prstGeom>
            <a:noFill/>
          </p:spPr>
          <p:txBody>
            <a:bodyPr wrap="square" rtlCol="0">
              <a:spAutoFit/>
            </a:bodyPr>
            <a:lstStyle/>
            <a:p>
              <a:pPr algn="ctr"/>
              <a:r>
                <a:rPr lang="en-GB" sz="1050">
                  <a:latin typeface="+mj-lt"/>
                </a:rPr>
                <a:t>Plagiocephaly</a:t>
              </a:r>
            </a:p>
          </p:txBody>
        </p:sp>
        <p:sp>
          <p:nvSpPr>
            <p:cNvPr id="14" name="Textfeld 13"/>
            <p:cNvSpPr txBox="1"/>
            <p:nvPr/>
          </p:nvSpPr>
          <p:spPr>
            <a:xfrm>
              <a:off x="6145832" y="5157192"/>
              <a:ext cx="1368152" cy="253916"/>
            </a:xfrm>
            <a:prstGeom prst="rect">
              <a:avLst/>
            </a:prstGeom>
            <a:noFill/>
          </p:spPr>
          <p:txBody>
            <a:bodyPr wrap="square" rtlCol="0">
              <a:spAutoFit/>
            </a:bodyPr>
            <a:lstStyle/>
            <a:p>
              <a:pPr algn="ctr"/>
              <a:r>
                <a:rPr lang="en-GB" sz="1050">
                  <a:latin typeface="+mj-lt"/>
                </a:rPr>
                <a:t>Brachycephaly</a:t>
              </a:r>
            </a:p>
          </p:txBody>
        </p:sp>
        <p:sp>
          <p:nvSpPr>
            <p:cNvPr id="15" name="Textfeld 14"/>
            <p:cNvSpPr txBox="1"/>
            <p:nvPr/>
          </p:nvSpPr>
          <p:spPr>
            <a:xfrm>
              <a:off x="7422174" y="5157192"/>
              <a:ext cx="1027914" cy="253916"/>
            </a:xfrm>
            <a:prstGeom prst="rect">
              <a:avLst/>
            </a:prstGeom>
            <a:noFill/>
          </p:spPr>
          <p:txBody>
            <a:bodyPr wrap="square" rtlCol="0">
              <a:spAutoFit/>
            </a:bodyPr>
            <a:lstStyle/>
            <a:p>
              <a:r>
                <a:rPr lang="en-GB" sz="1050" dirty="0" err="1">
                  <a:latin typeface="+mj-lt"/>
                </a:rPr>
                <a:t>Dolichocephaly</a:t>
              </a:r>
              <a:endParaRPr lang="en-GB" sz="1050" dirty="0">
                <a:latin typeface="+mj-lt"/>
              </a:endParaRPr>
            </a:p>
          </p:txBody>
        </p:sp>
      </p:grpSp>
    </p:spTree>
    <p:extLst>
      <p:ext uri="{BB962C8B-B14F-4D97-AF65-F5344CB8AC3E}">
        <p14:creationId xmlns:p14="http://schemas.microsoft.com/office/powerpoint/2010/main" val="2325299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895C98A-696F-418B-A6EC-7A160660D084}"/>
              </a:ext>
            </a:extLst>
          </p:cNvPr>
          <p:cNvSpPr txBox="1"/>
          <p:nvPr/>
        </p:nvSpPr>
        <p:spPr>
          <a:xfrm>
            <a:off x="1111622" y="4034508"/>
            <a:ext cx="6185648" cy="2139047"/>
          </a:xfrm>
          <a:prstGeom prst="rect">
            <a:avLst/>
          </a:prstGeom>
          <a:noFill/>
        </p:spPr>
        <p:txBody>
          <a:bodyPr wrap="square" rtlCol="0">
            <a:spAutoFit/>
          </a:bodyPr>
          <a:lstStyle/>
          <a:p>
            <a:endParaRPr lang="de-DE" sz="2000" dirty="0">
              <a:solidFill>
                <a:srgbClr val="589BA2"/>
              </a:solidFill>
              <a:latin typeface="+mj-lt"/>
            </a:endParaRPr>
          </a:p>
          <a:p>
            <a:r>
              <a:rPr lang="en-GB" sz="1600" dirty="0">
                <a:solidFill>
                  <a:srgbClr val="8F8F8F"/>
                </a:solidFill>
                <a:latin typeface="+mj-lt"/>
              </a:rPr>
              <a:t>The incidence of cranial deformities in premature babies is 51.1% for plagiocephaly; 85.1% for brachycephaly and 3% for dolichocephaly.</a:t>
            </a:r>
            <a:r>
              <a:rPr lang="en-GB" sz="1600" baseline="30000" dirty="0">
                <a:solidFill>
                  <a:srgbClr val="8F8F8F"/>
                </a:solidFill>
                <a:latin typeface="+mj-lt"/>
              </a:rPr>
              <a:t>1</a:t>
            </a:r>
          </a:p>
          <a:p>
            <a:pPr algn="l"/>
            <a:endParaRPr lang="en-US" sz="2000" b="0" i="0" dirty="0">
              <a:solidFill>
                <a:srgbClr val="8F8F8F"/>
              </a:solidFill>
              <a:effectLst/>
              <a:latin typeface="+mj-lt"/>
            </a:endParaRPr>
          </a:p>
          <a:p>
            <a:pPr algn="l"/>
            <a:r>
              <a:rPr lang="en-GB" sz="1050" b="0" i="0" dirty="0">
                <a:solidFill>
                  <a:srgbClr val="8F8F8F"/>
                </a:solidFill>
                <a:latin typeface="+mj-lt"/>
              </a:rPr>
              <a:t>Yang, W., Chen, J., Shen, W. </a:t>
            </a:r>
            <a:r>
              <a:rPr lang="en-GB" sz="1050" b="0" i="1" dirty="0">
                <a:solidFill>
                  <a:srgbClr val="8F8F8F"/>
                </a:solidFill>
                <a:latin typeface="+mj-lt"/>
              </a:rPr>
              <a:t>et al.</a:t>
            </a:r>
            <a:r>
              <a:rPr lang="en-GB" sz="1050" b="0" i="0" dirty="0">
                <a:solidFill>
                  <a:srgbClr val="8F8F8F"/>
                </a:solidFill>
                <a:latin typeface="+mj-lt"/>
              </a:rPr>
              <a:t> Prevalence of positional skull deformities in 530 premature infants with a corrected age of up to 6 months: a </a:t>
            </a:r>
            <a:r>
              <a:rPr lang="en-GB" sz="1050" b="0" i="0" dirty="0" err="1">
                <a:solidFill>
                  <a:srgbClr val="8F8F8F"/>
                </a:solidFill>
                <a:latin typeface="+mj-lt"/>
              </a:rPr>
              <a:t>multicenter</a:t>
            </a:r>
            <a:r>
              <a:rPr lang="en-GB" sz="1050" b="0" i="0" dirty="0">
                <a:solidFill>
                  <a:srgbClr val="8F8F8F"/>
                </a:solidFill>
                <a:latin typeface="+mj-lt"/>
              </a:rPr>
              <a:t> study. </a:t>
            </a:r>
            <a:r>
              <a:rPr lang="en-GB" sz="1050" b="0" i="1" dirty="0">
                <a:solidFill>
                  <a:srgbClr val="8F8F8F"/>
                </a:solidFill>
                <a:latin typeface="+mj-lt"/>
              </a:rPr>
              <a:t>BMC </a:t>
            </a:r>
            <a:r>
              <a:rPr lang="en-GB" sz="1050" b="0" i="1" dirty="0" err="1">
                <a:solidFill>
                  <a:srgbClr val="8F8F8F"/>
                </a:solidFill>
                <a:latin typeface="+mj-lt"/>
              </a:rPr>
              <a:t>Pediatr</a:t>
            </a:r>
            <a:r>
              <a:rPr lang="en-GB" sz="1050" b="0" i="0" dirty="0">
                <a:solidFill>
                  <a:srgbClr val="8F8F8F"/>
                </a:solidFill>
                <a:latin typeface="+mj-lt"/>
              </a:rPr>
              <a:t> </a:t>
            </a:r>
            <a:r>
              <a:rPr lang="en-GB" sz="1050" b="1" i="0" dirty="0">
                <a:solidFill>
                  <a:srgbClr val="8F8F8F"/>
                </a:solidFill>
                <a:latin typeface="+mj-lt"/>
              </a:rPr>
              <a:t>19, </a:t>
            </a:r>
            <a:r>
              <a:rPr lang="en-GB" sz="1050" b="0" i="0" dirty="0">
                <a:solidFill>
                  <a:srgbClr val="8F8F8F"/>
                </a:solidFill>
                <a:latin typeface="+mj-lt"/>
              </a:rPr>
              <a:t>520 (2019).</a:t>
            </a:r>
          </a:p>
          <a:p>
            <a:endParaRPr lang="de-DE" sz="2000" dirty="0">
              <a:solidFill>
                <a:srgbClr val="589BA2"/>
              </a:solidFill>
              <a:latin typeface="+mj-lt"/>
            </a:endParaRPr>
          </a:p>
          <a:p>
            <a:endParaRPr lang="de-DE" sz="2000" dirty="0">
              <a:solidFill>
                <a:srgbClr val="589BA2"/>
              </a:solidFill>
              <a:latin typeface="+mj-lt"/>
            </a:endParaRPr>
          </a:p>
        </p:txBody>
      </p:sp>
      <p:sp>
        <p:nvSpPr>
          <p:cNvPr id="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800" cap="small" dirty="0">
              <a:solidFill>
                <a:srgbClr val="919191"/>
              </a:solidFill>
              <a:latin typeface="+mj-lt"/>
            </a:endParaRPr>
          </a:p>
          <a:p>
            <a:pPr algn="ctr"/>
            <a:r>
              <a:rPr lang="en-GB" sz="2800" cap="small" dirty="0">
                <a:solidFill>
                  <a:srgbClr val="919191"/>
                </a:solidFill>
                <a:latin typeface="+mj-lt"/>
              </a:rPr>
              <a:t>Positioning of Premature Babies</a:t>
            </a:r>
          </a:p>
          <a:p>
            <a:pPr algn="ctr"/>
            <a:r>
              <a:rPr lang="en-GB" sz="2000" dirty="0">
                <a:solidFill>
                  <a:srgbClr val="919191"/>
                </a:solidFill>
                <a:latin typeface="+mj-lt"/>
              </a:rPr>
              <a:t>Increased occurrence of cranial deformities</a:t>
            </a:r>
          </a:p>
          <a:p>
            <a:pPr algn="ctr"/>
            <a:endParaRPr lang="de-DE" sz="2000" dirty="0">
              <a:solidFill>
                <a:srgbClr val="919191"/>
              </a:solidFill>
              <a:latin typeface="+mj-lt"/>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17810" y="1074456"/>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91082" y="1356363"/>
            <a:ext cx="4715435" cy="449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7126940" y="5694547"/>
            <a:ext cx="286871" cy="272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202DC467-867A-410A-8E3B-DCFEB42A09C1}"/>
              </a:ext>
            </a:extLst>
          </p:cNvPr>
          <p:cNvSpPr txBox="1"/>
          <p:nvPr/>
        </p:nvSpPr>
        <p:spPr>
          <a:xfrm>
            <a:off x="1188684" y="5965603"/>
            <a:ext cx="9870117" cy="830997"/>
          </a:xfrm>
          <a:prstGeom prst="rect">
            <a:avLst/>
          </a:prstGeom>
          <a:solidFill>
            <a:srgbClr val="CEE4E1"/>
          </a:solidFill>
        </p:spPr>
        <p:txBody>
          <a:bodyPr wrap="square" lIns="720000">
            <a:spAutoFit/>
          </a:bodyPr>
          <a:lstStyle/>
          <a:p>
            <a:r>
              <a:rPr lang="en-GB" sz="2400" dirty="0">
                <a:solidFill>
                  <a:srgbClr val="589BA2"/>
                </a:solidFill>
                <a:latin typeface="+mj-lt"/>
              </a:rPr>
              <a:t>Skull deformities caused by the stay in hospital should be counteracted prophylactically</a:t>
            </a:r>
          </a:p>
        </p:txBody>
      </p:sp>
      <p:sp>
        <p:nvSpPr>
          <p:cNvPr id="12" name="Gleichschenkliges Dreieck 11"/>
          <p:cNvSpPr/>
          <p:nvPr/>
        </p:nvSpPr>
        <p:spPr>
          <a:xfrm rot="5400000">
            <a:off x="1046949" y="6113557"/>
            <a:ext cx="663385" cy="333370"/>
          </a:xfrm>
          <a:prstGeom prst="triangle">
            <a:avLst/>
          </a:prstGeom>
          <a:solidFill>
            <a:srgbClr val="58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547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400" cap="small" dirty="0">
              <a:solidFill>
                <a:srgbClr val="919191"/>
              </a:solidFill>
              <a:latin typeface="Proxima Nova Alt Rg" panose="02000506030000020004" pitchFamily="50" charset="0"/>
            </a:endParaRPr>
          </a:p>
          <a:p>
            <a:pPr algn="ctr"/>
            <a:r>
              <a:rPr lang="en-GB" sz="2800" cap="small" dirty="0">
                <a:solidFill>
                  <a:srgbClr val="919191"/>
                </a:solidFill>
                <a:latin typeface="+mj-lt"/>
              </a:rPr>
              <a:t>Positioning of Premature Babies</a:t>
            </a:r>
          </a:p>
          <a:p>
            <a:pPr algn="ctr"/>
            <a:r>
              <a:rPr lang="en-GB" sz="2000" dirty="0">
                <a:solidFill>
                  <a:srgbClr val="919191"/>
                </a:solidFill>
                <a:latin typeface="+mj-lt"/>
              </a:rPr>
              <a:t>Back support: Clinical standard</a:t>
            </a:r>
          </a:p>
          <a:p>
            <a:pPr algn="ctr"/>
            <a:endParaRPr lang="de-DE" dirty="0">
              <a:solidFill>
                <a:srgbClr val="919191"/>
              </a:solidFill>
              <a:latin typeface="Proxima Nova Alt Lt" panose="02000506030000020004" pitchFamily="50" charset="0"/>
            </a:endParaRPr>
          </a:p>
        </p:txBody>
      </p:sp>
      <p:sp>
        <p:nvSpPr>
          <p:cNvPr id="3" name="Textfeld 2">
            <a:extLst>
              <a:ext uri="{FF2B5EF4-FFF2-40B4-BE49-F238E27FC236}">
                <a16:creationId xmlns:a16="http://schemas.microsoft.com/office/drawing/2014/main" id="{884B8CAF-B0AC-462C-9FE5-486FDBBCFCAE}"/>
              </a:ext>
            </a:extLst>
          </p:cNvPr>
          <p:cNvSpPr txBox="1"/>
          <p:nvPr/>
        </p:nvSpPr>
        <p:spPr>
          <a:xfrm>
            <a:off x="1061009" y="1591733"/>
            <a:ext cx="4653992" cy="415498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chemeClr val="tx1">
                    <a:lumMod val="50000"/>
                    <a:lumOff val="50000"/>
                  </a:schemeClr>
                </a:solidFill>
                <a:latin typeface="+mj-lt"/>
              </a:rPr>
              <a:t>Supine and central head positioning are the clinical standard to prevent intraventricular haemorrhages (IVH), especially for premature infants &lt;26 weeks within the first 72 hours of life</a:t>
            </a:r>
          </a:p>
          <a:p>
            <a:pPr marL="285750" indent="-285750">
              <a:spcAft>
                <a:spcPts val="1200"/>
              </a:spcAft>
              <a:buFont typeface="Arial" panose="020B0604020202020204" pitchFamily="34" charset="0"/>
              <a:buChar char="•"/>
            </a:pPr>
            <a:r>
              <a:rPr lang="en-GB" dirty="0">
                <a:solidFill>
                  <a:schemeClr val="tx1">
                    <a:lumMod val="50000"/>
                    <a:lumOff val="50000"/>
                  </a:schemeClr>
                </a:solidFill>
                <a:latin typeface="+mj-lt"/>
              </a:rPr>
              <a:t>the premature babies are subsequently positioned in different positions</a:t>
            </a:r>
          </a:p>
          <a:p>
            <a:pPr marL="285750" indent="-285750">
              <a:spcAft>
                <a:spcPts val="1200"/>
              </a:spcAft>
              <a:buFont typeface="Arial" panose="020B0604020202020204" pitchFamily="34" charset="0"/>
              <a:buChar char="•"/>
            </a:pPr>
            <a:r>
              <a:rPr lang="en-GB" dirty="0">
                <a:solidFill>
                  <a:srgbClr val="8F8F8F"/>
                </a:solidFill>
                <a:latin typeface="+mj-lt"/>
              </a:rPr>
              <a:t>When intraventricular haemorrhages occur, the head should be positioned in the middle position</a:t>
            </a:r>
            <a:r>
              <a:rPr lang="en-GB" baseline="30000" dirty="0">
                <a:solidFill>
                  <a:srgbClr val="8F8F8F"/>
                </a:solidFill>
                <a:latin typeface="+mj-lt"/>
              </a:rPr>
              <a:t>1</a:t>
            </a:r>
          </a:p>
          <a:p>
            <a:pPr marL="285750" indent="-285750">
              <a:spcAft>
                <a:spcPts val="1200"/>
              </a:spcAft>
              <a:buFont typeface="Arial" panose="020B0604020202020204" pitchFamily="34" charset="0"/>
              <a:buChar char="•"/>
            </a:pPr>
            <a:r>
              <a:rPr lang="en-GB" dirty="0">
                <a:solidFill>
                  <a:srgbClr val="8F8F8F"/>
                </a:solidFill>
                <a:latin typeface="+mj-lt"/>
              </a:rPr>
              <a:t>For neonatal asphyxia, the guideline </a:t>
            </a:r>
            <a:r>
              <a:rPr lang="en-GB" dirty="0" err="1">
                <a:solidFill>
                  <a:srgbClr val="8F8F8F"/>
                </a:solidFill>
                <a:latin typeface="+mj-lt"/>
              </a:rPr>
              <a:t>callls</a:t>
            </a:r>
            <a:r>
              <a:rPr lang="en-GB" dirty="0">
                <a:solidFill>
                  <a:srgbClr val="8F8F8F"/>
                </a:solidFill>
                <a:latin typeface="+mj-lt"/>
              </a:rPr>
              <a:t> for upper body elevation and a 72-hour medial position of the head</a:t>
            </a:r>
            <a:r>
              <a:rPr lang="en-GB" baseline="30000" dirty="0">
                <a:solidFill>
                  <a:srgbClr val="8F8F8F"/>
                </a:solidFill>
                <a:latin typeface="+mj-lt"/>
              </a:rPr>
              <a:t>2</a:t>
            </a:r>
            <a:r>
              <a:rPr lang="en-GB" dirty="0">
                <a:solidFill>
                  <a:srgbClr val="8F8F8F"/>
                </a:solidFill>
                <a:latin typeface="+mj-lt"/>
              </a:rPr>
              <a:t> </a:t>
            </a:r>
          </a:p>
        </p:txBody>
      </p:sp>
      <p:pic>
        <p:nvPicPr>
          <p:cNvPr id="2050" name="Picture 2" descr="Preterm Birth: Causes, Symptoms, Complications &amp; Treatment">
            <a:extLst>
              <a:ext uri="{FF2B5EF4-FFF2-40B4-BE49-F238E27FC236}">
                <a16:creationId xmlns:a16="http://schemas.microsoft.com/office/drawing/2014/main" id="{FB11DDB2-83D5-4E2D-BF5E-CC65B103C3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4533" y="1791630"/>
            <a:ext cx="4394200" cy="300384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061009" y="6140841"/>
            <a:ext cx="10718615" cy="415498"/>
          </a:xfrm>
          <a:prstGeom prst="rect">
            <a:avLst/>
          </a:prstGeom>
          <a:noFill/>
        </p:spPr>
        <p:txBody>
          <a:bodyPr wrap="square" rtlCol="0">
            <a:spAutoFit/>
          </a:bodyPr>
          <a:lstStyle/>
          <a:p>
            <a:r>
              <a:rPr lang="en-GB" sz="1050" baseline="30000" dirty="0">
                <a:solidFill>
                  <a:srgbClr val="8F8F8F"/>
                </a:solidFill>
                <a:latin typeface="+mj-lt"/>
              </a:rPr>
              <a:t>1</a:t>
            </a:r>
            <a:r>
              <a:rPr lang="en-GB" sz="1050" dirty="0">
                <a:solidFill>
                  <a:srgbClr val="8F8F8F"/>
                </a:solidFill>
                <a:latin typeface="+mj-lt"/>
              </a:rPr>
              <a:t>Dagmar Pastry, Heike </a:t>
            </a:r>
            <a:r>
              <a:rPr lang="en-GB" sz="1050" dirty="0" err="1">
                <a:solidFill>
                  <a:srgbClr val="8F8F8F"/>
                </a:solidFill>
                <a:latin typeface="+mj-lt"/>
              </a:rPr>
              <a:t>Jipp</a:t>
            </a:r>
            <a:r>
              <a:rPr lang="en-GB" sz="1050" dirty="0">
                <a:solidFill>
                  <a:srgbClr val="8F8F8F"/>
                </a:solidFill>
                <a:latin typeface="+mj-lt"/>
              </a:rPr>
              <a:t>: </a:t>
            </a:r>
            <a:r>
              <a:rPr lang="en-GB" sz="1050" dirty="0" err="1">
                <a:solidFill>
                  <a:srgbClr val="8F8F8F"/>
                </a:solidFill>
                <a:latin typeface="+mj-lt"/>
              </a:rPr>
              <a:t>NEOnatological</a:t>
            </a:r>
            <a:r>
              <a:rPr lang="en-GB" sz="1050" dirty="0">
                <a:solidFill>
                  <a:srgbClr val="8F8F8F"/>
                </a:solidFill>
                <a:latin typeface="+mj-lt"/>
              </a:rPr>
              <a:t> and paediatric intensive care and anaesthesia: Practical Guide</a:t>
            </a:r>
          </a:p>
          <a:p>
            <a:r>
              <a:rPr lang="en-GB" sz="1050" baseline="30000" dirty="0">
                <a:solidFill>
                  <a:srgbClr val="8F8F8F"/>
                </a:solidFill>
                <a:latin typeface="+mj-lt"/>
              </a:rPr>
              <a:t>2</a:t>
            </a:r>
            <a:r>
              <a:rPr lang="en-GB" sz="1050" dirty="0">
                <a:solidFill>
                  <a:srgbClr val="8F8F8F"/>
                </a:solidFill>
                <a:latin typeface="+mj-lt"/>
              </a:rPr>
              <a:t>024/023 S2k Guideline: Treatment of neonatal asphyxia with special emphasis on therapeutic hypothermia</a:t>
            </a:r>
          </a:p>
        </p:txBody>
      </p:sp>
    </p:spTree>
    <p:extLst>
      <p:ext uri="{BB962C8B-B14F-4D97-AF65-F5344CB8AC3E}">
        <p14:creationId xmlns:p14="http://schemas.microsoft.com/office/powerpoint/2010/main" val="521771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400" cap="small" dirty="0">
              <a:solidFill>
                <a:srgbClr val="919191"/>
              </a:solidFill>
              <a:latin typeface="Proxima Nova Alt Rg" panose="02000506030000020004" pitchFamily="50" charset="0"/>
            </a:endParaRPr>
          </a:p>
          <a:p>
            <a:pPr algn="ctr"/>
            <a:r>
              <a:rPr lang="en-GB" sz="2800" cap="small" dirty="0">
                <a:solidFill>
                  <a:srgbClr val="919191"/>
                </a:solidFill>
                <a:latin typeface="+mj-lt"/>
              </a:rPr>
              <a:t>Prevention of Intraventricular Haemorrhages (IVH)</a:t>
            </a:r>
          </a:p>
          <a:p>
            <a:pPr algn="ctr"/>
            <a:r>
              <a:rPr lang="en-GB" sz="2000" dirty="0">
                <a:solidFill>
                  <a:srgbClr val="919191"/>
                </a:solidFill>
                <a:latin typeface="+mj-lt"/>
              </a:rPr>
              <a:t>Controversial research situation</a:t>
            </a:r>
          </a:p>
          <a:p>
            <a:pPr algn="ctr"/>
            <a:endParaRPr lang="de-DE" dirty="0">
              <a:solidFill>
                <a:srgbClr val="919191"/>
              </a:solidFill>
              <a:latin typeface="Proxima Nova Alt Lt" panose="02000506030000020004" pitchFamily="50" charset="0"/>
            </a:endParaRPr>
          </a:p>
        </p:txBody>
      </p:sp>
      <p:sp>
        <p:nvSpPr>
          <p:cNvPr id="3" name="Textfeld 2">
            <a:extLst>
              <a:ext uri="{FF2B5EF4-FFF2-40B4-BE49-F238E27FC236}">
                <a16:creationId xmlns:a16="http://schemas.microsoft.com/office/drawing/2014/main" id="{884B8CAF-B0AC-462C-9FE5-486FDBBCFCAE}"/>
              </a:ext>
            </a:extLst>
          </p:cNvPr>
          <p:cNvSpPr txBox="1"/>
          <p:nvPr/>
        </p:nvSpPr>
        <p:spPr>
          <a:xfrm>
            <a:off x="345172" y="831565"/>
            <a:ext cx="11281637" cy="6063198"/>
          </a:xfrm>
          <a:prstGeom prst="rect">
            <a:avLst/>
          </a:prstGeom>
          <a:noFill/>
        </p:spPr>
        <p:txBody>
          <a:bodyPr wrap="square" rtlCol="0">
            <a:spAutoFit/>
          </a:bodyPr>
          <a:lstStyle/>
          <a:p>
            <a:br>
              <a:rPr lang="en-GB" sz="1400" dirty="0">
                <a:latin typeface="+mj-lt"/>
              </a:rPr>
            </a:br>
            <a:r>
              <a:rPr lang="en-GB" sz="1400" dirty="0">
                <a:solidFill>
                  <a:schemeClr val="tx1">
                    <a:lumMod val="50000"/>
                    <a:lumOff val="50000"/>
                  </a:schemeClr>
                </a:solidFill>
                <a:latin typeface="+mj-lt"/>
              </a:rPr>
              <a:t>  </a:t>
            </a:r>
          </a:p>
          <a:p>
            <a:endParaRPr lang="en-US" sz="2000" dirty="0">
              <a:solidFill>
                <a:schemeClr val="tx1">
                  <a:lumMod val="50000"/>
                  <a:lumOff val="50000"/>
                </a:schemeClr>
              </a:solidFill>
              <a:latin typeface="+mj-lt"/>
            </a:endParaRPr>
          </a:p>
          <a:p>
            <a:pPr marL="627063" indent="-179388">
              <a:buFont typeface="Arial" panose="020B0604020202020204" pitchFamily="34" charset="0"/>
              <a:buChar char="•"/>
            </a:pPr>
            <a:r>
              <a:rPr lang="en-GB" sz="2000" dirty="0">
                <a:solidFill>
                  <a:schemeClr val="tx1">
                    <a:lumMod val="50000"/>
                    <a:lumOff val="50000"/>
                  </a:schemeClr>
                </a:solidFill>
                <a:latin typeface="+mj-lt"/>
              </a:rPr>
              <a:t>A review of 48 premature babies showed </a:t>
            </a:r>
            <a:r>
              <a:rPr lang="en-GB" sz="2000" b="1" dirty="0">
                <a:solidFill>
                  <a:schemeClr val="tx1">
                    <a:lumMod val="50000"/>
                    <a:lumOff val="50000"/>
                  </a:schemeClr>
                </a:solidFill>
                <a:latin typeface="+mj-lt"/>
              </a:rPr>
              <a:t>insufficient evidence on the influence of storage</a:t>
            </a:r>
            <a:r>
              <a:rPr lang="en-GB" sz="2000" dirty="0">
                <a:solidFill>
                  <a:schemeClr val="tx1">
                    <a:lumMod val="50000"/>
                    <a:lumOff val="50000"/>
                  </a:schemeClr>
                </a:solidFill>
                <a:latin typeface="+mj-lt"/>
              </a:rPr>
              <a:t> on cerebral oxygenation and </a:t>
            </a:r>
            <a:r>
              <a:rPr lang="en-GB" sz="2000" dirty="0" err="1">
                <a:solidFill>
                  <a:schemeClr val="tx1">
                    <a:lumMod val="50000"/>
                    <a:lumOff val="50000"/>
                  </a:schemeClr>
                </a:solidFill>
                <a:latin typeface="+mj-lt"/>
              </a:rPr>
              <a:t>haemodynamics</a:t>
            </a:r>
            <a:r>
              <a:rPr lang="en-GB" sz="2000" dirty="0">
                <a:solidFill>
                  <a:schemeClr val="tx1">
                    <a:lumMod val="50000"/>
                    <a:lumOff val="50000"/>
                  </a:schemeClr>
                </a:solidFill>
                <a:latin typeface="+mj-lt"/>
              </a:rPr>
              <a:t> and the incidence of IVH</a:t>
            </a:r>
            <a:r>
              <a:rPr lang="en-GB" sz="2000" baseline="30000" dirty="0">
                <a:solidFill>
                  <a:schemeClr val="tx1">
                    <a:lumMod val="50000"/>
                    <a:lumOff val="50000"/>
                  </a:schemeClr>
                </a:solidFill>
                <a:latin typeface="+mj-lt"/>
              </a:rPr>
              <a:t>1</a:t>
            </a:r>
            <a:r>
              <a:rPr lang="en-GB" sz="2000" b="0" i="0" dirty="0">
                <a:solidFill>
                  <a:srgbClr val="8F8F8F"/>
                </a:solidFill>
                <a:latin typeface="+mj-lt"/>
              </a:rPr>
              <a:t>	</a:t>
            </a:r>
          </a:p>
          <a:p>
            <a:r>
              <a:rPr lang="en-GB" sz="2000" dirty="0">
                <a:solidFill>
                  <a:srgbClr val="8F8F8F"/>
                </a:solidFill>
                <a:latin typeface="+mj-lt"/>
              </a:rPr>
              <a:t>	</a:t>
            </a:r>
          </a:p>
          <a:p>
            <a:endParaRPr lang="de-DE" sz="2000" dirty="0">
              <a:solidFill>
                <a:srgbClr val="8F8F8F"/>
              </a:solidFill>
              <a:latin typeface="+mj-lt"/>
            </a:endParaRPr>
          </a:p>
          <a:p>
            <a:pPr marL="627063" indent="-179388">
              <a:buFont typeface="Arial" panose="020B0604020202020204" pitchFamily="34" charset="0"/>
              <a:buChar char="•"/>
            </a:pPr>
            <a:r>
              <a:rPr lang="en-GB" sz="2000" dirty="0">
                <a:solidFill>
                  <a:schemeClr val="tx1">
                    <a:lumMod val="50000"/>
                    <a:lumOff val="50000"/>
                  </a:schemeClr>
                </a:solidFill>
                <a:latin typeface="+mj-lt"/>
              </a:rPr>
              <a:t>A meta-analysis (290 premature babies) showed </a:t>
            </a:r>
            <a:r>
              <a:rPr lang="en-GB" sz="2000" b="1" dirty="0">
                <a:solidFill>
                  <a:schemeClr val="tx1">
                    <a:lumMod val="50000"/>
                    <a:lumOff val="50000"/>
                  </a:schemeClr>
                </a:solidFill>
                <a:latin typeface="+mj-lt"/>
              </a:rPr>
              <a:t>no effect of the position on the occurrence of intraventricular haemorrhage</a:t>
            </a:r>
            <a:r>
              <a:rPr lang="en-GB" sz="2000" dirty="0">
                <a:solidFill>
                  <a:schemeClr val="tx1">
                    <a:lumMod val="50000"/>
                    <a:lumOff val="50000"/>
                  </a:schemeClr>
                </a:solidFill>
                <a:latin typeface="+mj-lt"/>
              </a:rPr>
              <a:t>, but a reduced mortality for supine position with central head positioning, which, however, may also caused by an elevation of 30°</a:t>
            </a:r>
            <a:r>
              <a:rPr lang="en-GB" sz="2000" baseline="30000" dirty="0">
                <a:solidFill>
                  <a:srgbClr val="8F8F8F"/>
                </a:solidFill>
                <a:latin typeface="+mj-lt"/>
              </a:rPr>
              <a:t>2</a:t>
            </a:r>
            <a:r>
              <a:rPr lang="en-GB" sz="2000" dirty="0">
                <a:solidFill>
                  <a:srgbClr val="8F8F8F"/>
                </a:solidFill>
                <a:latin typeface="+mj-lt"/>
              </a:rPr>
              <a:t>	</a:t>
            </a:r>
          </a:p>
          <a:p>
            <a:r>
              <a:rPr lang="en-GB" sz="2000" dirty="0">
                <a:solidFill>
                  <a:srgbClr val="8F8F8F"/>
                </a:solidFill>
                <a:latin typeface="+mj-lt"/>
              </a:rPr>
              <a:t>	</a:t>
            </a:r>
          </a:p>
          <a:p>
            <a:endParaRPr lang="de-DE" sz="2000" b="0" i="0" dirty="0">
              <a:solidFill>
                <a:srgbClr val="8F8F8F"/>
              </a:solidFill>
              <a:effectLst/>
              <a:latin typeface="+mj-lt"/>
            </a:endParaRPr>
          </a:p>
          <a:p>
            <a:pPr marL="627063" indent="-179388">
              <a:buFont typeface="Arial" panose="020B0604020202020204" pitchFamily="34" charset="0"/>
              <a:buChar char="•"/>
            </a:pPr>
            <a:r>
              <a:rPr lang="en-GB" sz="2000" dirty="0">
                <a:solidFill>
                  <a:srgbClr val="8F8F8F"/>
                </a:solidFill>
                <a:latin typeface="+mj-lt"/>
              </a:rPr>
              <a:t>A study of 23 premature babies showed </a:t>
            </a:r>
            <a:r>
              <a:rPr lang="en-GB" sz="2000" b="1" dirty="0">
                <a:solidFill>
                  <a:srgbClr val="8F8F8F"/>
                </a:solidFill>
                <a:latin typeface="+mj-lt"/>
              </a:rPr>
              <a:t>no positive influence of the supine position compared to the prone position</a:t>
            </a:r>
            <a:r>
              <a:rPr lang="en-GB" sz="2000" dirty="0">
                <a:solidFill>
                  <a:srgbClr val="8F8F8F"/>
                </a:solidFill>
                <a:latin typeface="+mj-lt"/>
              </a:rPr>
              <a:t> on the oxygenation of cerebral tissue and cerebral haemodynamics</a:t>
            </a:r>
            <a:r>
              <a:rPr lang="en-GB" sz="2000" baseline="30000" dirty="0">
                <a:solidFill>
                  <a:srgbClr val="8F8F8F"/>
                </a:solidFill>
                <a:latin typeface="+mj-lt"/>
              </a:rPr>
              <a:t>3 </a:t>
            </a:r>
            <a:r>
              <a:rPr lang="en-GB" sz="1000" dirty="0">
                <a:solidFill>
                  <a:srgbClr val="8F8F8F"/>
                </a:solidFill>
                <a:latin typeface="+mj-lt"/>
              </a:rPr>
              <a:t>	</a:t>
            </a:r>
          </a:p>
          <a:p>
            <a:r>
              <a:rPr lang="en-GB" sz="1000" dirty="0">
                <a:solidFill>
                  <a:srgbClr val="8F8F8F"/>
                </a:solidFill>
                <a:latin typeface="+mj-lt"/>
              </a:rPr>
              <a:t>	</a:t>
            </a:r>
          </a:p>
          <a:p>
            <a:endParaRPr lang="de-DE" sz="1000" dirty="0">
              <a:solidFill>
                <a:srgbClr val="8F8F8F"/>
              </a:solidFill>
              <a:latin typeface="+mj-lt"/>
            </a:endParaRPr>
          </a:p>
          <a:p>
            <a:endParaRPr lang="de-DE" sz="1000" dirty="0">
              <a:solidFill>
                <a:srgbClr val="8F8F8F"/>
              </a:solidFill>
              <a:latin typeface="+mj-lt"/>
            </a:endParaRPr>
          </a:p>
          <a:p>
            <a:pPr>
              <a:spcAft>
                <a:spcPts val="1200"/>
              </a:spcAft>
            </a:pPr>
            <a:r>
              <a:rPr lang="en-GB" sz="1100" baseline="30000" dirty="0">
                <a:solidFill>
                  <a:srgbClr val="8F8F8F"/>
                </a:solidFill>
                <a:latin typeface="+mj-lt"/>
              </a:rPr>
              <a:t>1</a:t>
            </a:r>
            <a:r>
              <a:rPr lang="en-GB" sz="1000" dirty="0">
                <a:solidFill>
                  <a:srgbClr val="8F8F8F"/>
                </a:solidFill>
                <a:latin typeface="+mj-lt"/>
              </a:rPr>
              <a:t>de Bijl-Marcus KA, Brouwer AJ, de Vries LS, van </a:t>
            </a:r>
            <a:r>
              <a:rPr lang="en-GB" sz="1000" dirty="0" err="1">
                <a:solidFill>
                  <a:srgbClr val="8F8F8F"/>
                </a:solidFill>
                <a:latin typeface="+mj-lt"/>
              </a:rPr>
              <a:t>Wezel-Meijler</a:t>
            </a:r>
            <a:r>
              <a:rPr lang="en-GB" sz="1000" dirty="0">
                <a:solidFill>
                  <a:srgbClr val="8F8F8F"/>
                </a:solidFill>
                <a:latin typeface="+mj-lt"/>
              </a:rPr>
              <a:t> G. The Effect of Head Positioning and Head Tilting on the Incidence of Intraventricular </a:t>
            </a:r>
            <a:r>
              <a:rPr lang="en-GB" sz="1000" dirty="0" err="1">
                <a:solidFill>
                  <a:srgbClr val="8F8F8F"/>
                </a:solidFill>
                <a:latin typeface="+mj-lt"/>
              </a:rPr>
              <a:t>Hemorrhage</a:t>
            </a:r>
            <a:r>
              <a:rPr lang="en-GB" sz="1000" dirty="0">
                <a:solidFill>
                  <a:srgbClr val="8F8F8F"/>
                </a:solidFill>
                <a:latin typeface="+mj-lt"/>
              </a:rPr>
              <a:t> in Very Preterm Infants: A Systematic Review. </a:t>
            </a:r>
            <a:r>
              <a:rPr lang="en-GB" sz="1000" dirty="0" err="1">
                <a:solidFill>
                  <a:srgbClr val="8F8F8F"/>
                </a:solidFill>
                <a:latin typeface="+mj-lt"/>
              </a:rPr>
              <a:t>NEOnatology</a:t>
            </a:r>
            <a:r>
              <a:rPr lang="en-GB" sz="1000" dirty="0">
                <a:solidFill>
                  <a:srgbClr val="8F8F8F"/>
                </a:solidFill>
                <a:latin typeface="+mj-lt"/>
              </a:rPr>
              <a:t>. 2017;111(3):267-279</a:t>
            </a:r>
          </a:p>
          <a:p>
            <a:pPr>
              <a:spcAft>
                <a:spcPts val="1200"/>
              </a:spcAft>
            </a:pPr>
            <a:r>
              <a:rPr lang="en-GB" sz="1100" baseline="30000" dirty="0">
                <a:solidFill>
                  <a:srgbClr val="8F8F8F"/>
                </a:solidFill>
                <a:latin typeface="+mj-lt"/>
              </a:rPr>
              <a:t>2</a:t>
            </a:r>
            <a:r>
              <a:rPr lang="en-GB" sz="1000" dirty="0">
                <a:solidFill>
                  <a:srgbClr val="8F8F8F"/>
                </a:solidFill>
                <a:latin typeface="+mj-lt"/>
              </a:rPr>
              <a:t>Romantsik O, </a:t>
            </a:r>
            <a:r>
              <a:rPr lang="en-GB" sz="1000" dirty="0" err="1">
                <a:solidFill>
                  <a:srgbClr val="8F8F8F"/>
                </a:solidFill>
                <a:latin typeface="+mj-lt"/>
              </a:rPr>
              <a:t>Calevo</a:t>
            </a:r>
            <a:r>
              <a:rPr lang="en-GB" sz="1000" dirty="0">
                <a:solidFill>
                  <a:srgbClr val="8F8F8F"/>
                </a:solidFill>
                <a:latin typeface="+mj-lt"/>
              </a:rPr>
              <a:t> MG, </a:t>
            </a:r>
            <a:r>
              <a:rPr lang="en-GB" sz="1000" dirty="0" err="1">
                <a:solidFill>
                  <a:srgbClr val="8F8F8F"/>
                </a:solidFill>
                <a:latin typeface="+mj-lt"/>
              </a:rPr>
              <a:t>Bruschettini</a:t>
            </a:r>
            <a:r>
              <a:rPr lang="en-GB" sz="1000" dirty="0">
                <a:solidFill>
                  <a:srgbClr val="8F8F8F"/>
                </a:solidFill>
                <a:latin typeface="+mj-lt"/>
              </a:rPr>
              <a:t> M. Head midline position for preventing the occurrence or extension of germinal matrix-intraventricular haemorrhage in preterm infants. Cochrane Database </a:t>
            </a:r>
            <a:r>
              <a:rPr lang="en-GB" sz="1000" dirty="0" err="1">
                <a:solidFill>
                  <a:srgbClr val="8F8F8F"/>
                </a:solidFill>
                <a:latin typeface="+mj-lt"/>
              </a:rPr>
              <a:t>Syst</a:t>
            </a:r>
            <a:r>
              <a:rPr lang="en-GB" sz="1000" dirty="0">
                <a:solidFill>
                  <a:srgbClr val="8F8F8F"/>
                </a:solidFill>
                <a:latin typeface="+mj-lt"/>
              </a:rPr>
              <a:t> Rev. 2020 Jul 7;7(7):CD012362</a:t>
            </a:r>
          </a:p>
          <a:p>
            <a:pPr>
              <a:spcAft>
                <a:spcPts val="1200"/>
              </a:spcAft>
            </a:pPr>
            <a:r>
              <a:rPr lang="en-GB" sz="1000" baseline="30000" dirty="0">
                <a:solidFill>
                  <a:srgbClr val="8F8F8F"/>
                </a:solidFill>
                <a:latin typeface="+mj-lt"/>
              </a:rPr>
              <a:t>3</a:t>
            </a:r>
            <a:r>
              <a:rPr lang="en-GB" sz="1000" b="0" i="0" dirty="0">
                <a:solidFill>
                  <a:srgbClr val="8F8F8F"/>
                </a:solidFill>
                <a:latin typeface="+mj-lt"/>
              </a:rPr>
              <a:t>Spengler D, Loewe E, Krause MF. Supine vs. Prone Position With Turn of the Head Does Not Affect Cerebral Perfusion and Oxygenation in Stable Preterm Infants ≤32 Weeks Gestational Age. Front Physiol. 2018 Nov 22;9:1664. </a:t>
            </a:r>
          </a:p>
        </p:txBody>
      </p:sp>
    </p:spTree>
    <p:extLst>
      <p:ext uri="{BB962C8B-B14F-4D97-AF65-F5344CB8AC3E}">
        <p14:creationId xmlns:p14="http://schemas.microsoft.com/office/powerpoint/2010/main" val="3334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400" cap="small" dirty="0">
              <a:solidFill>
                <a:srgbClr val="919191"/>
              </a:solidFill>
              <a:latin typeface="Proxima Nova Alt Rg" panose="02000506030000020004" pitchFamily="50" charset="0"/>
            </a:endParaRPr>
          </a:p>
          <a:p>
            <a:pPr algn="ctr"/>
            <a:r>
              <a:rPr lang="en-GB" sz="2800" cap="small" dirty="0">
                <a:solidFill>
                  <a:srgbClr val="919191"/>
                </a:solidFill>
                <a:latin typeface="+mj-lt"/>
              </a:rPr>
              <a:t>Prevention of Intraventricular Haemorrhages (IVH)</a:t>
            </a:r>
          </a:p>
          <a:p>
            <a:pPr algn="ctr"/>
            <a:r>
              <a:rPr lang="en-GB" sz="2000" dirty="0">
                <a:solidFill>
                  <a:srgbClr val="919191"/>
                </a:solidFill>
                <a:latin typeface="+mj-lt"/>
              </a:rPr>
              <a:t>Controversial research situation</a:t>
            </a:r>
          </a:p>
          <a:p>
            <a:pPr algn="ctr"/>
            <a:endParaRPr lang="de-DE" dirty="0">
              <a:solidFill>
                <a:srgbClr val="919191"/>
              </a:solidFill>
              <a:latin typeface="Proxima Nova Alt Lt" panose="02000506030000020004" pitchFamily="50" charset="0"/>
            </a:endParaRPr>
          </a:p>
        </p:txBody>
      </p:sp>
      <p:sp>
        <p:nvSpPr>
          <p:cNvPr id="3" name="Textfeld 2">
            <a:extLst>
              <a:ext uri="{FF2B5EF4-FFF2-40B4-BE49-F238E27FC236}">
                <a16:creationId xmlns:a16="http://schemas.microsoft.com/office/drawing/2014/main" id="{884B8CAF-B0AC-462C-9FE5-486FDBBCFCAE}"/>
              </a:ext>
            </a:extLst>
          </p:cNvPr>
          <p:cNvSpPr txBox="1"/>
          <p:nvPr/>
        </p:nvSpPr>
        <p:spPr>
          <a:xfrm>
            <a:off x="181669" y="1405369"/>
            <a:ext cx="11281637" cy="5986254"/>
          </a:xfrm>
          <a:prstGeom prst="rect">
            <a:avLst/>
          </a:prstGeom>
          <a:noFill/>
        </p:spPr>
        <p:txBody>
          <a:bodyPr wrap="square" rtlCol="0">
            <a:spAutoFit/>
          </a:bodyPr>
          <a:lstStyle/>
          <a:p>
            <a:pPr marL="627063" indent="-179388">
              <a:buFont typeface="Arial" panose="020B0604020202020204" pitchFamily="34" charset="0"/>
              <a:buChar char="•"/>
            </a:pPr>
            <a:r>
              <a:rPr lang="en-GB" sz="2000" dirty="0">
                <a:solidFill>
                  <a:srgbClr val="8F8F8F"/>
                </a:solidFill>
                <a:latin typeface="+mj-lt"/>
              </a:rPr>
              <a:t>A retrospective study in Kiel showed that by introducing a catalogue of measures (&lt;1500g: strict supine position and central head positioning for 72 hours) a significant reduction by half of mild to moderate (not severe) intraventricular haemorrhages (Hohmann MM, 2016) could be achieved</a:t>
            </a:r>
          </a:p>
          <a:p>
            <a:pPr marL="171450" indent="-171450">
              <a:buFont typeface="Arial" panose="020B0604020202020204" pitchFamily="34" charset="0"/>
              <a:buChar char="•"/>
            </a:pPr>
            <a:endParaRPr lang="de-DE" sz="2000" dirty="0">
              <a:solidFill>
                <a:schemeClr val="tx1">
                  <a:lumMod val="50000"/>
                  <a:lumOff val="50000"/>
                </a:schemeClr>
              </a:solidFill>
              <a:latin typeface="+mj-lt"/>
            </a:endParaRPr>
          </a:p>
          <a:p>
            <a:pPr marL="627063" indent="-179388">
              <a:buFont typeface="Arial" panose="020B0604020202020204" pitchFamily="34" charset="0"/>
              <a:buChar char="•"/>
            </a:pPr>
            <a:r>
              <a:rPr lang="en-GB" sz="2000" dirty="0">
                <a:solidFill>
                  <a:srgbClr val="8F8F8F"/>
                </a:solidFill>
                <a:latin typeface="+mj-lt"/>
              </a:rPr>
              <a:t>Patra et al. showed that IVH is the most common cause of psychomotor and intellectual disabilities, even if it is only a slight bleeding</a:t>
            </a:r>
            <a:r>
              <a:rPr lang="en-GB" sz="2000" baseline="30000" dirty="0">
                <a:solidFill>
                  <a:srgbClr val="8F8F8F"/>
                </a:solidFill>
                <a:latin typeface="+mj-lt"/>
              </a:rPr>
              <a:t>1</a:t>
            </a: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pPr marL="171450" indent="-171450">
              <a:buFont typeface="Arial" panose="020B0604020202020204" pitchFamily="34" charset="0"/>
              <a:buChar char="•"/>
            </a:pPr>
            <a:endParaRPr lang="de-DE" baseline="30000" dirty="0">
              <a:solidFill>
                <a:schemeClr val="tx1">
                  <a:lumMod val="50000"/>
                  <a:lumOff val="50000"/>
                </a:schemeClr>
              </a:solidFill>
              <a:latin typeface="+mj-lt"/>
            </a:endParaRPr>
          </a:p>
          <a:p>
            <a:endParaRPr lang="de-DE" sz="1000" dirty="0">
              <a:solidFill>
                <a:schemeClr val="tx1">
                  <a:lumMod val="50000"/>
                  <a:lumOff val="50000"/>
                </a:schemeClr>
              </a:solidFill>
              <a:latin typeface="+mj-lt"/>
            </a:endParaRPr>
          </a:p>
          <a:p>
            <a:r>
              <a:rPr lang="en-GB" sz="1000" baseline="30000" dirty="0">
                <a:solidFill>
                  <a:schemeClr val="tx1">
                    <a:lumMod val="50000"/>
                    <a:lumOff val="50000"/>
                  </a:schemeClr>
                </a:solidFill>
                <a:latin typeface="+mj-lt"/>
              </a:rPr>
              <a:t>1</a:t>
            </a:r>
            <a:r>
              <a:rPr lang="en-GB" sz="1000" dirty="0">
                <a:solidFill>
                  <a:schemeClr val="tx1">
                    <a:lumMod val="50000"/>
                    <a:lumOff val="50000"/>
                  </a:schemeClr>
                </a:solidFill>
                <a:latin typeface="+mj-lt"/>
              </a:rPr>
              <a:t>Patra K, Wilson-Costello D, Taylor H, </a:t>
            </a:r>
            <a:r>
              <a:rPr lang="en-GB" sz="1000" dirty="0" err="1">
                <a:solidFill>
                  <a:schemeClr val="tx1">
                    <a:lumMod val="50000"/>
                    <a:lumOff val="50000"/>
                  </a:schemeClr>
                </a:solidFill>
                <a:latin typeface="+mj-lt"/>
              </a:rPr>
              <a:t>Mercuri</a:t>
            </a:r>
            <a:r>
              <a:rPr lang="en-GB" sz="1000" dirty="0">
                <a:solidFill>
                  <a:schemeClr val="tx1">
                    <a:lumMod val="50000"/>
                    <a:lumOff val="50000"/>
                  </a:schemeClr>
                </a:solidFill>
                <a:latin typeface="+mj-lt"/>
              </a:rPr>
              <a:t> N, </a:t>
            </a:r>
            <a:r>
              <a:rPr lang="en-GB" sz="1000" dirty="0" err="1">
                <a:solidFill>
                  <a:schemeClr val="tx1">
                    <a:lumMod val="50000"/>
                    <a:lumOff val="50000"/>
                  </a:schemeClr>
                </a:solidFill>
                <a:latin typeface="+mj-lt"/>
              </a:rPr>
              <a:t>Minich</a:t>
            </a:r>
            <a:r>
              <a:rPr lang="en-GB" sz="1000" dirty="0">
                <a:solidFill>
                  <a:schemeClr val="tx1">
                    <a:lumMod val="50000"/>
                    <a:lumOff val="50000"/>
                  </a:schemeClr>
                </a:solidFill>
                <a:latin typeface="+mj-lt"/>
              </a:rPr>
              <a:t> N, Hack M. 2006. Grades I-II intraventricular </a:t>
            </a:r>
            <a:r>
              <a:rPr lang="en-GB" sz="1000" dirty="0" err="1">
                <a:solidFill>
                  <a:schemeClr val="tx1">
                    <a:lumMod val="50000"/>
                    <a:lumOff val="50000"/>
                  </a:schemeClr>
                </a:solidFill>
                <a:latin typeface="+mj-lt"/>
              </a:rPr>
              <a:t>hemorrhage</a:t>
            </a:r>
            <a:r>
              <a:rPr lang="en-GB" sz="1000" dirty="0">
                <a:solidFill>
                  <a:schemeClr val="tx1">
                    <a:lumMod val="50000"/>
                    <a:lumOff val="50000"/>
                  </a:schemeClr>
                </a:solidFill>
                <a:latin typeface="+mj-lt"/>
              </a:rPr>
              <a:t> in extremely low birth weight infants: effects on neurodevelopment. J </a:t>
            </a:r>
            <a:r>
              <a:rPr lang="en-GB" sz="1000" dirty="0" err="1">
                <a:solidFill>
                  <a:schemeClr val="tx1">
                    <a:lumMod val="50000"/>
                    <a:lumOff val="50000"/>
                  </a:schemeClr>
                </a:solidFill>
                <a:latin typeface="+mj-lt"/>
              </a:rPr>
              <a:t>Pediatr</a:t>
            </a:r>
            <a:r>
              <a:rPr lang="en-GB" sz="1000" dirty="0">
                <a:solidFill>
                  <a:schemeClr val="tx1">
                    <a:lumMod val="50000"/>
                    <a:lumOff val="50000"/>
                  </a:schemeClr>
                </a:solidFill>
                <a:latin typeface="+mj-lt"/>
              </a:rPr>
              <a:t> pp. 149:169-73)</a:t>
            </a:r>
          </a:p>
          <a:p>
            <a:endParaRPr lang="de-DE" sz="1100" dirty="0">
              <a:solidFill>
                <a:schemeClr val="tx1">
                  <a:lumMod val="50000"/>
                  <a:lumOff val="50000"/>
                </a:schemeClr>
              </a:solidFill>
              <a:latin typeface="+mj-lt"/>
            </a:endParaRPr>
          </a:p>
          <a:p>
            <a:endParaRPr lang="en-US" sz="1000" dirty="0">
              <a:solidFill>
                <a:schemeClr val="tx1">
                  <a:lumMod val="50000"/>
                  <a:lumOff val="50000"/>
                </a:schemeClr>
              </a:solidFill>
              <a:latin typeface="+mj-lt"/>
            </a:endParaRPr>
          </a:p>
          <a:p>
            <a:endParaRPr lang="de-DE" dirty="0">
              <a:solidFill>
                <a:srgbClr val="589BA2"/>
              </a:solidFill>
              <a:latin typeface="+mj-lt"/>
            </a:endParaRPr>
          </a:p>
          <a:p>
            <a:endParaRPr lang="de-DE" dirty="0">
              <a:solidFill>
                <a:srgbClr val="589BA2"/>
              </a:solidFill>
              <a:latin typeface="+mj-lt"/>
            </a:endParaRPr>
          </a:p>
          <a:p>
            <a:endParaRPr lang="de-DE" dirty="0">
              <a:solidFill>
                <a:srgbClr val="589BA2"/>
              </a:solidFill>
              <a:latin typeface="+mj-lt"/>
            </a:endParaRPr>
          </a:p>
        </p:txBody>
      </p:sp>
      <p:sp>
        <p:nvSpPr>
          <p:cNvPr id="2" name="Textfeld 1">
            <a:extLst>
              <a:ext uri="{FF2B5EF4-FFF2-40B4-BE49-F238E27FC236}">
                <a16:creationId xmlns:a16="http://schemas.microsoft.com/office/drawing/2014/main" id="{202DC467-867A-410A-8E3B-DCFEB42A09C1}"/>
              </a:ext>
            </a:extLst>
          </p:cNvPr>
          <p:cNvSpPr txBox="1"/>
          <p:nvPr/>
        </p:nvSpPr>
        <p:spPr>
          <a:xfrm>
            <a:off x="1039930" y="4227751"/>
            <a:ext cx="9870117" cy="1200329"/>
          </a:xfrm>
          <a:prstGeom prst="rect">
            <a:avLst/>
          </a:prstGeom>
          <a:solidFill>
            <a:srgbClr val="CEE4E1"/>
          </a:solidFill>
        </p:spPr>
        <p:txBody>
          <a:bodyPr wrap="square" lIns="720000">
            <a:spAutoFit/>
          </a:bodyPr>
          <a:lstStyle/>
          <a:p>
            <a:r>
              <a:rPr lang="en-GB" sz="2400" dirty="0">
                <a:solidFill>
                  <a:srgbClr val="589BA2"/>
                </a:solidFill>
                <a:latin typeface="+mj-lt"/>
              </a:rPr>
              <a:t>The retrospective analysis cannot exclude further influences, but suggests that long-term effects can be reduced by positioning in supine position with central head positioning</a:t>
            </a:r>
          </a:p>
        </p:txBody>
      </p:sp>
      <p:sp>
        <p:nvSpPr>
          <p:cNvPr id="5" name="Gleichschenkliges Dreieck 4"/>
          <p:cNvSpPr/>
          <p:nvPr/>
        </p:nvSpPr>
        <p:spPr>
          <a:xfrm rot="5400000">
            <a:off x="744949" y="4522732"/>
            <a:ext cx="923330" cy="333370"/>
          </a:xfrm>
          <a:prstGeom prst="triangle">
            <a:avLst/>
          </a:prstGeom>
          <a:solidFill>
            <a:srgbClr val="58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3547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400" cap="small" dirty="0">
              <a:solidFill>
                <a:srgbClr val="919191"/>
              </a:solidFill>
              <a:latin typeface="Proxima Nova Alt Rg" panose="02000506030000020004" pitchFamily="50" charset="0"/>
            </a:endParaRPr>
          </a:p>
          <a:p>
            <a:pPr algn="ctr"/>
            <a:r>
              <a:rPr lang="en-GB" sz="2800" cap="small" dirty="0">
                <a:solidFill>
                  <a:srgbClr val="919191"/>
                </a:solidFill>
                <a:latin typeface="+mj-lt"/>
              </a:rPr>
              <a:t>Positioning of Premature Babies</a:t>
            </a:r>
          </a:p>
          <a:p>
            <a:pPr algn="ctr"/>
            <a:r>
              <a:rPr lang="en-GB" sz="2000" dirty="0">
                <a:solidFill>
                  <a:srgbClr val="919191"/>
                </a:solidFill>
                <a:latin typeface="+mj-lt"/>
              </a:rPr>
              <a:t>Interventions</a:t>
            </a:r>
          </a:p>
          <a:p>
            <a:pPr algn="ctr"/>
            <a:endParaRPr lang="de-DE" dirty="0">
              <a:solidFill>
                <a:srgbClr val="919191"/>
              </a:solidFill>
              <a:latin typeface="Proxima Nova Alt Lt" panose="02000506030000020004" pitchFamily="50" charset="0"/>
            </a:endParaRPr>
          </a:p>
        </p:txBody>
      </p:sp>
      <p:pic>
        <p:nvPicPr>
          <p:cNvPr id="3074" name="Picture 2" descr="Krankenpflege Simulatoren Säugling, Baby, Kind">
            <a:extLst>
              <a:ext uri="{FF2B5EF4-FFF2-40B4-BE49-F238E27FC236}">
                <a16:creationId xmlns:a16="http://schemas.microsoft.com/office/drawing/2014/main" id="{3BBD4209-55FF-4DE4-ACC5-1E91E40B10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6215" y="1702648"/>
            <a:ext cx="3100386" cy="4647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884B8CAF-B0AC-462C-9FE5-486FDBBCFCAE}"/>
              </a:ext>
            </a:extLst>
          </p:cNvPr>
          <p:cNvSpPr txBox="1"/>
          <p:nvPr/>
        </p:nvSpPr>
        <p:spPr>
          <a:xfrm>
            <a:off x="1061009" y="1744138"/>
            <a:ext cx="4653992" cy="295465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chemeClr val="tx1">
                    <a:lumMod val="50000"/>
                    <a:lumOff val="50000"/>
                  </a:schemeClr>
                </a:solidFill>
                <a:latin typeface="+mj-lt"/>
              </a:rPr>
              <a:t>Many interventions require the premature baby to be placed in a stable central position, including:</a:t>
            </a:r>
          </a:p>
          <a:p>
            <a:endParaRPr lang="de-DE" sz="1400" dirty="0">
              <a:solidFill>
                <a:srgbClr val="8F8F8F"/>
              </a:solidFill>
              <a:latin typeface="+mj-lt"/>
            </a:endParaRPr>
          </a:p>
          <a:p>
            <a:pPr marL="742950" lvl="1" indent="-285750">
              <a:buFont typeface="Symbol" panose="05050102010706020507" pitchFamily="18" charset="2"/>
              <a:buChar char="-"/>
            </a:pPr>
            <a:r>
              <a:rPr lang="en-GB" dirty="0">
                <a:solidFill>
                  <a:srgbClr val="8F8F8F"/>
                </a:solidFill>
                <a:latin typeface="+mj-lt"/>
              </a:rPr>
              <a:t>Placement of a stomach tube</a:t>
            </a:r>
          </a:p>
          <a:p>
            <a:pPr marL="285750" indent="-285750">
              <a:buFont typeface="Symbol" panose="05050102010706020507" pitchFamily="18" charset="2"/>
              <a:buChar char="-"/>
            </a:pPr>
            <a:endParaRPr lang="de-DE" dirty="0">
              <a:solidFill>
                <a:srgbClr val="8F8F8F"/>
              </a:solidFill>
              <a:latin typeface="+mj-lt"/>
            </a:endParaRPr>
          </a:p>
          <a:p>
            <a:pPr marL="742950" lvl="1" indent="-285750">
              <a:buFont typeface="Symbol" panose="05050102010706020507" pitchFamily="18" charset="2"/>
              <a:buChar char="-"/>
            </a:pPr>
            <a:r>
              <a:rPr lang="en-GB" dirty="0">
                <a:solidFill>
                  <a:srgbClr val="8F8F8F"/>
                </a:solidFill>
                <a:latin typeface="+mj-lt"/>
              </a:rPr>
              <a:t>Respiratory distress syndrome therapy (suction, surfactant administration, ventilation)</a:t>
            </a:r>
          </a:p>
        </p:txBody>
      </p:sp>
    </p:spTree>
    <p:extLst>
      <p:ext uri="{BB962C8B-B14F-4D97-AF65-F5344CB8AC3E}">
        <p14:creationId xmlns:p14="http://schemas.microsoft.com/office/powerpoint/2010/main" val="730609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800" cap="small" dirty="0">
              <a:solidFill>
                <a:srgbClr val="919191"/>
              </a:solidFill>
              <a:latin typeface="+mj-lt"/>
            </a:endParaRPr>
          </a:p>
          <a:p>
            <a:pPr algn="ctr"/>
            <a:r>
              <a:rPr lang="de-DE" sz="2800" cap="small" dirty="0">
                <a:solidFill>
                  <a:srgbClr val="919191"/>
                </a:solidFill>
                <a:latin typeface="+mj-lt"/>
              </a:rPr>
              <a:t>Development </a:t>
            </a:r>
            <a:r>
              <a:rPr lang="de-DE" sz="2800" cap="small" dirty="0" err="1">
                <a:solidFill>
                  <a:srgbClr val="919191"/>
                </a:solidFill>
                <a:latin typeface="+mj-lt"/>
              </a:rPr>
              <a:t>of</a:t>
            </a:r>
            <a:r>
              <a:rPr lang="de-DE" sz="2800" cap="small" dirty="0">
                <a:solidFill>
                  <a:srgbClr val="919191"/>
                </a:solidFill>
                <a:latin typeface="+mj-lt"/>
              </a:rPr>
              <a:t> a </a:t>
            </a:r>
            <a:r>
              <a:rPr lang="de-DE" sz="2800" cap="small" dirty="0" err="1">
                <a:solidFill>
                  <a:srgbClr val="919191"/>
                </a:solidFill>
                <a:latin typeface="+mj-lt"/>
              </a:rPr>
              <a:t>product</a:t>
            </a:r>
            <a:r>
              <a:rPr lang="de-DE" sz="2800" cap="small" dirty="0">
                <a:solidFill>
                  <a:srgbClr val="919191"/>
                </a:solidFill>
                <a:latin typeface="+mj-lt"/>
              </a:rPr>
              <a:t> </a:t>
            </a:r>
            <a:r>
              <a:rPr lang="de-DE" sz="2800" cap="small" dirty="0" err="1">
                <a:solidFill>
                  <a:srgbClr val="919191"/>
                </a:solidFill>
                <a:latin typeface="+mj-lt"/>
              </a:rPr>
              <a:t>answering</a:t>
            </a:r>
            <a:r>
              <a:rPr lang="de-DE" sz="2800" cap="small" dirty="0">
                <a:solidFill>
                  <a:srgbClr val="919191"/>
                </a:solidFill>
                <a:latin typeface="+mj-lt"/>
              </a:rPr>
              <a:t> </a:t>
            </a:r>
            <a:r>
              <a:rPr lang="de-DE" sz="2800" cap="small" dirty="0" err="1">
                <a:solidFill>
                  <a:srgbClr val="919191"/>
                </a:solidFill>
                <a:latin typeface="+mj-lt"/>
              </a:rPr>
              <a:t>the</a:t>
            </a:r>
            <a:r>
              <a:rPr lang="de-DE" sz="2800" cap="small" dirty="0">
                <a:solidFill>
                  <a:srgbClr val="919191"/>
                </a:solidFill>
                <a:latin typeface="+mj-lt"/>
              </a:rPr>
              <a:t> </a:t>
            </a:r>
            <a:r>
              <a:rPr lang="de-DE" sz="2800" cap="small" dirty="0" err="1">
                <a:solidFill>
                  <a:srgbClr val="919191"/>
                </a:solidFill>
                <a:latin typeface="+mj-lt"/>
              </a:rPr>
              <a:t>clinical</a:t>
            </a:r>
            <a:r>
              <a:rPr lang="de-DE" sz="2800" cap="small" dirty="0">
                <a:solidFill>
                  <a:srgbClr val="919191"/>
                </a:solidFill>
                <a:latin typeface="+mj-lt"/>
              </a:rPr>
              <a:t> </a:t>
            </a:r>
            <a:r>
              <a:rPr lang="de-DE" sz="2800" cap="small" dirty="0" err="1">
                <a:solidFill>
                  <a:srgbClr val="919191"/>
                </a:solidFill>
                <a:latin typeface="+mj-lt"/>
              </a:rPr>
              <a:t>demands</a:t>
            </a:r>
            <a:endParaRPr lang="de-DE" sz="2800" cap="small" dirty="0">
              <a:solidFill>
                <a:srgbClr val="919191"/>
              </a:solidFill>
              <a:latin typeface="+mj-lt"/>
            </a:endParaRPr>
          </a:p>
          <a:p>
            <a:pPr algn="ctr"/>
            <a:r>
              <a:rPr lang="de-DE" sz="2000" dirty="0" err="1">
                <a:solidFill>
                  <a:srgbClr val="919191"/>
                </a:solidFill>
                <a:latin typeface="+mj-lt"/>
              </a:rPr>
              <a:t>MedibinoNEO</a:t>
            </a:r>
            <a:endParaRPr lang="de-DE" sz="2000" dirty="0">
              <a:solidFill>
                <a:srgbClr val="919191"/>
              </a:solidFill>
              <a:latin typeface="+mj-lt"/>
            </a:endParaRPr>
          </a:p>
          <a:p>
            <a:pPr algn="ctr"/>
            <a:endParaRPr lang="de-DE" sz="2000" dirty="0">
              <a:solidFill>
                <a:srgbClr val="919191"/>
              </a:solidFill>
              <a:latin typeface="+mj-lt"/>
            </a:endParaRPr>
          </a:p>
        </p:txBody>
      </p:sp>
      <p:pic>
        <p:nvPicPr>
          <p:cNvPr id="28" name="Grafik 27"/>
          <p:cNvPicPr/>
          <p:nvPr/>
        </p:nvPicPr>
        <p:blipFill>
          <a:blip r:embed="rId2" cstate="email">
            <a:extLst>
              <a:ext uri="{28A0092B-C50C-407E-A947-70E740481C1C}">
                <a14:useLocalDpi xmlns:a14="http://schemas.microsoft.com/office/drawing/2010/main"/>
              </a:ext>
            </a:extLst>
          </a:blip>
          <a:stretch/>
        </p:blipFill>
        <p:spPr>
          <a:xfrm>
            <a:off x="3307768" y="1629312"/>
            <a:ext cx="2303640" cy="2160000"/>
          </a:xfrm>
          <a:prstGeom prst="rect">
            <a:avLst/>
          </a:prstGeom>
          <a:ln w="0">
            <a:noFill/>
          </a:ln>
        </p:spPr>
      </p:pic>
      <p:pic>
        <p:nvPicPr>
          <p:cNvPr id="29" name="Grafik 28"/>
          <p:cNvPicPr/>
          <p:nvPr/>
        </p:nvPicPr>
        <p:blipFill>
          <a:blip r:embed="rId3" cstate="email">
            <a:extLst>
              <a:ext uri="{28A0092B-C50C-407E-A947-70E740481C1C}">
                <a14:useLocalDpi xmlns:a14="http://schemas.microsoft.com/office/drawing/2010/main"/>
              </a:ext>
            </a:extLst>
          </a:blip>
          <a:stretch/>
        </p:blipFill>
        <p:spPr>
          <a:xfrm>
            <a:off x="5809408" y="3706512"/>
            <a:ext cx="2880000" cy="2386800"/>
          </a:xfrm>
          <a:prstGeom prst="rect">
            <a:avLst/>
          </a:prstGeom>
          <a:ln w="0">
            <a:noFill/>
          </a:ln>
        </p:spPr>
      </p:pic>
      <p:pic>
        <p:nvPicPr>
          <p:cNvPr id="30" name="Grafik 29"/>
          <p:cNvPicPr/>
          <p:nvPr/>
        </p:nvPicPr>
        <p:blipFill>
          <a:blip r:embed="rId4" cstate="email">
            <a:extLst>
              <a:ext uri="{28A0092B-C50C-407E-A947-70E740481C1C}">
                <a14:useLocalDpi xmlns:a14="http://schemas.microsoft.com/office/drawing/2010/main"/>
              </a:ext>
            </a:extLst>
          </a:blip>
          <a:stretch/>
        </p:blipFill>
        <p:spPr>
          <a:xfrm>
            <a:off x="5715808" y="1593312"/>
            <a:ext cx="2973600" cy="2228400"/>
          </a:xfrm>
          <a:prstGeom prst="rect">
            <a:avLst/>
          </a:prstGeom>
          <a:ln w="0">
            <a:noFill/>
          </a:ln>
        </p:spPr>
      </p:pic>
      <p:pic>
        <p:nvPicPr>
          <p:cNvPr id="31" name="Grafik 30"/>
          <p:cNvPicPr/>
          <p:nvPr/>
        </p:nvPicPr>
        <p:blipFill>
          <a:blip r:embed="rId5" cstate="email">
            <a:extLst>
              <a:ext uri="{28A0092B-C50C-407E-A947-70E740481C1C}">
                <a14:useLocalDpi xmlns:a14="http://schemas.microsoft.com/office/drawing/2010/main"/>
              </a:ext>
            </a:extLst>
          </a:blip>
          <a:stretch/>
        </p:blipFill>
        <p:spPr>
          <a:xfrm>
            <a:off x="3194728" y="3913512"/>
            <a:ext cx="2521080" cy="1999800"/>
          </a:xfrm>
          <a:prstGeom prst="rect">
            <a:avLst/>
          </a:prstGeom>
          <a:ln w="0">
            <a:noFill/>
          </a:ln>
        </p:spPr>
      </p:pic>
      <p:sp>
        <p:nvSpPr>
          <p:cNvPr id="32" name="Textfeld 31"/>
          <p:cNvSpPr txBox="1"/>
          <p:nvPr/>
        </p:nvSpPr>
        <p:spPr>
          <a:xfrm>
            <a:off x="9135807" y="1773312"/>
            <a:ext cx="2699490" cy="447480"/>
          </a:xfrm>
          <a:prstGeom prst="rect">
            <a:avLst/>
          </a:prstGeom>
          <a:noFill/>
          <a:ln w="0">
            <a:noFill/>
          </a:ln>
        </p:spPr>
        <p:txBody>
          <a:bodyPr lIns="90000" tIns="45000" rIns="90000" bIns="45000" anchor="t">
            <a:noAutofit/>
          </a:bodyPr>
          <a:lstStyle/>
          <a:p>
            <a:r>
              <a:rPr lang="de-DE" b="1" strike="noStrike" spc="-1">
                <a:solidFill>
                  <a:schemeClr val="tx1">
                    <a:lumMod val="65000"/>
                    <a:lumOff val="35000"/>
                  </a:schemeClr>
                </a:solidFill>
                <a:latin typeface="+mj-lt"/>
              </a:rPr>
              <a:t>Easy cleaning with desinfection wipes</a:t>
            </a:r>
          </a:p>
        </p:txBody>
      </p:sp>
      <p:sp>
        <p:nvSpPr>
          <p:cNvPr id="33" name="Textfeld 32"/>
          <p:cNvSpPr txBox="1"/>
          <p:nvPr/>
        </p:nvSpPr>
        <p:spPr>
          <a:xfrm>
            <a:off x="9214647" y="3549912"/>
            <a:ext cx="2785383" cy="268920"/>
          </a:xfrm>
          <a:prstGeom prst="rect">
            <a:avLst/>
          </a:prstGeom>
          <a:noFill/>
          <a:ln w="0">
            <a:noFill/>
          </a:ln>
        </p:spPr>
        <p:txBody>
          <a:bodyPr lIns="90000" tIns="45000" rIns="90000" bIns="45000" anchor="t">
            <a:noAutofit/>
          </a:bodyPr>
          <a:lstStyle/>
          <a:p>
            <a:r>
              <a:rPr lang="de-DE" b="1" strike="noStrike" spc="-1">
                <a:solidFill>
                  <a:schemeClr val="tx1">
                    <a:lumMod val="65000"/>
                    <a:lumOff val="35000"/>
                  </a:schemeClr>
                </a:solidFill>
                <a:latin typeface="+mj-lt"/>
              </a:rPr>
              <a:t>Disposable covers</a:t>
            </a:r>
          </a:p>
        </p:txBody>
      </p:sp>
      <p:sp>
        <p:nvSpPr>
          <p:cNvPr id="34" name="Textfeld 33"/>
          <p:cNvSpPr txBox="1"/>
          <p:nvPr/>
        </p:nvSpPr>
        <p:spPr>
          <a:xfrm>
            <a:off x="9207807" y="4205832"/>
            <a:ext cx="2454082" cy="447480"/>
          </a:xfrm>
          <a:prstGeom prst="rect">
            <a:avLst/>
          </a:prstGeom>
          <a:noFill/>
          <a:ln w="0">
            <a:noFill/>
          </a:ln>
        </p:spPr>
        <p:txBody>
          <a:bodyPr lIns="90000" tIns="45000" rIns="90000" bIns="45000" anchor="t">
            <a:noAutofit/>
          </a:bodyPr>
          <a:lstStyle/>
          <a:p>
            <a:r>
              <a:rPr lang="de-DE" b="1" strike="noStrike" spc="-1">
                <a:solidFill>
                  <a:schemeClr val="tx1">
                    <a:lumMod val="65000"/>
                    <a:lumOff val="35000"/>
                  </a:schemeClr>
                </a:solidFill>
                <a:latin typeface="+mj-lt"/>
              </a:rPr>
              <a:t>Durable (usage up to 12 months)</a:t>
            </a:r>
          </a:p>
        </p:txBody>
      </p:sp>
      <p:sp>
        <p:nvSpPr>
          <p:cNvPr id="35" name="Textfeld 34"/>
          <p:cNvSpPr txBox="1"/>
          <p:nvPr/>
        </p:nvSpPr>
        <p:spPr>
          <a:xfrm>
            <a:off x="693336" y="1739112"/>
            <a:ext cx="2394472" cy="1294200"/>
          </a:xfrm>
          <a:prstGeom prst="rect">
            <a:avLst/>
          </a:prstGeom>
          <a:noFill/>
          <a:ln w="0">
            <a:noFill/>
          </a:ln>
        </p:spPr>
        <p:txBody>
          <a:bodyPr lIns="90000" tIns="45000" rIns="90000" bIns="45000" anchor="t">
            <a:noAutofit/>
          </a:bodyPr>
          <a:lstStyle/>
          <a:p>
            <a:r>
              <a:rPr lang="de-DE" sz="1600" b="1" strike="noStrike" spc="-1">
                <a:solidFill>
                  <a:schemeClr val="tx1">
                    <a:lumMod val="65000"/>
                    <a:lumOff val="35000"/>
                  </a:schemeClr>
                </a:solidFill>
                <a:latin typeface="+mj-lt"/>
              </a:rPr>
              <a:t>Assists the midline position</a:t>
            </a:r>
          </a:p>
        </p:txBody>
      </p:sp>
      <p:sp>
        <p:nvSpPr>
          <p:cNvPr id="36" name="Textfeld 35"/>
          <p:cNvSpPr txBox="1"/>
          <p:nvPr/>
        </p:nvSpPr>
        <p:spPr>
          <a:xfrm>
            <a:off x="743388" y="4077312"/>
            <a:ext cx="2128420" cy="1114200"/>
          </a:xfrm>
          <a:prstGeom prst="rect">
            <a:avLst/>
          </a:prstGeom>
          <a:noFill/>
          <a:ln w="0">
            <a:noFill/>
          </a:ln>
        </p:spPr>
        <p:txBody>
          <a:bodyPr lIns="90000" tIns="45000" rIns="90000" bIns="45000" anchor="t">
            <a:noAutofit/>
          </a:bodyPr>
          <a:lstStyle/>
          <a:p>
            <a:r>
              <a:rPr lang="de-DE" sz="1600" b="1" strike="noStrike" spc="-1">
                <a:solidFill>
                  <a:schemeClr val="tx1">
                    <a:lumMod val="65000"/>
                    <a:lumOff val="35000"/>
                  </a:schemeClr>
                </a:solidFill>
                <a:latin typeface="+mj-lt"/>
              </a:rPr>
              <a:t>Reusable covers for less waste</a:t>
            </a:r>
          </a:p>
        </p:txBody>
      </p:sp>
      <p:sp>
        <p:nvSpPr>
          <p:cNvPr id="37" name="Textfeld 36"/>
          <p:cNvSpPr txBox="1"/>
          <p:nvPr/>
        </p:nvSpPr>
        <p:spPr>
          <a:xfrm>
            <a:off x="9243807" y="5127072"/>
            <a:ext cx="2208673" cy="447480"/>
          </a:xfrm>
          <a:prstGeom prst="rect">
            <a:avLst/>
          </a:prstGeom>
          <a:noFill/>
          <a:ln w="0">
            <a:noFill/>
          </a:ln>
        </p:spPr>
        <p:txBody>
          <a:bodyPr lIns="90000" tIns="45000" rIns="90000" bIns="45000" anchor="t">
            <a:noAutofit/>
          </a:bodyPr>
          <a:lstStyle/>
          <a:p>
            <a:r>
              <a:rPr lang="de-DE" b="1" strike="noStrike" spc="-1" dirty="0" err="1">
                <a:solidFill>
                  <a:schemeClr val="tx1">
                    <a:lumMod val="65000"/>
                    <a:lumOff val="35000"/>
                  </a:schemeClr>
                </a:solidFill>
                <a:latin typeface="+mj-lt"/>
              </a:rPr>
              <a:t>Prevention</a:t>
            </a:r>
            <a:r>
              <a:rPr lang="de-DE" b="1" strike="noStrike" spc="-1" dirty="0">
                <a:solidFill>
                  <a:schemeClr val="tx1">
                    <a:lumMod val="65000"/>
                    <a:lumOff val="35000"/>
                  </a:schemeClr>
                </a:solidFill>
                <a:latin typeface="+mj-lt"/>
              </a:rPr>
              <a:t> </a:t>
            </a:r>
            <a:r>
              <a:rPr lang="de-DE" b="1" strike="noStrike" spc="-1" dirty="0" err="1">
                <a:solidFill>
                  <a:schemeClr val="tx1">
                    <a:lumMod val="65000"/>
                    <a:lumOff val="35000"/>
                  </a:schemeClr>
                </a:solidFill>
                <a:latin typeface="+mj-lt"/>
              </a:rPr>
              <a:t>of</a:t>
            </a:r>
            <a:r>
              <a:rPr lang="de-DE" b="1" strike="noStrike" spc="-1" dirty="0">
                <a:solidFill>
                  <a:schemeClr val="tx1">
                    <a:lumMod val="65000"/>
                    <a:lumOff val="35000"/>
                  </a:schemeClr>
                </a:solidFill>
                <a:latin typeface="+mj-lt"/>
              </a:rPr>
              <a:t> </a:t>
            </a:r>
            <a:r>
              <a:rPr lang="de-DE" b="1" strike="noStrike" spc="-1" dirty="0" err="1">
                <a:solidFill>
                  <a:schemeClr val="tx1">
                    <a:lumMod val="65000"/>
                    <a:lumOff val="35000"/>
                  </a:schemeClr>
                </a:solidFill>
                <a:latin typeface="+mj-lt"/>
              </a:rPr>
              <a:t>head</a:t>
            </a:r>
            <a:r>
              <a:rPr lang="de-DE" b="1" strike="noStrike" spc="-1" dirty="0">
                <a:solidFill>
                  <a:schemeClr val="tx1">
                    <a:lumMod val="65000"/>
                    <a:lumOff val="35000"/>
                  </a:schemeClr>
                </a:solidFill>
                <a:latin typeface="+mj-lt"/>
              </a:rPr>
              <a:t> </a:t>
            </a:r>
            <a:r>
              <a:rPr lang="de-DE" b="1" strike="noStrike" spc="-1" dirty="0" err="1">
                <a:solidFill>
                  <a:schemeClr val="tx1">
                    <a:lumMod val="65000"/>
                    <a:lumOff val="35000"/>
                  </a:schemeClr>
                </a:solidFill>
                <a:latin typeface="+mj-lt"/>
              </a:rPr>
              <a:t>deformities</a:t>
            </a:r>
            <a:endParaRPr lang="de-DE" b="1" strike="noStrike" spc="-1" dirty="0">
              <a:solidFill>
                <a:schemeClr val="tx1">
                  <a:lumMod val="65000"/>
                  <a:lumOff val="35000"/>
                </a:schemeClr>
              </a:solidFill>
              <a:latin typeface="+mj-lt"/>
            </a:endParaRPr>
          </a:p>
        </p:txBody>
      </p:sp>
      <p:sp>
        <p:nvSpPr>
          <p:cNvPr id="38" name="Textfeld 37"/>
          <p:cNvSpPr txBox="1"/>
          <p:nvPr/>
        </p:nvSpPr>
        <p:spPr>
          <a:xfrm>
            <a:off x="829441" y="2493312"/>
            <a:ext cx="1862367" cy="1161720"/>
          </a:xfrm>
          <a:prstGeom prst="rect">
            <a:avLst/>
          </a:prstGeom>
          <a:noFill/>
          <a:ln w="0">
            <a:noFill/>
          </a:ln>
        </p:spPr>
        <p:txBody>
          <a:bodyPr lIns="90000" tIns="45000" rIns="90000" bIns="45000" anchor="t">
            <a:noAutofit/>
          </a:bodyPr>
          <a:lstStyle/>
          <a:p>
            <a:r>
              <a:rPr lang="de-DE" sz="1600" b="1" strike="noStrike" spc="-1">
                <a:solidFill>
                  <a:schemeClr val="tx1">
                    <a:lumMod val="65000"/>
                    <a:lumOff val="35000"/>
                  </a:schemeClr>
                </a:solidFill>
                <a:latin typeface="+mj-lt"/>
              </a:rPr>
              <a:t>Three sizes and additional inner cushion available</a:t>
            </a:r>
          </a:p>
        </p:txBody>
      </p:sp>
      <p:sp>
        <p:nvSpPr>
          <p:cNvPr id="39" name="Freihandform 38"/>
          <p:cNvSpPr/>
          <p:nvPr/>
        </p:nvSpPr>
        <p:spPr>
          <a:xfrm>
            <a:off x="549336" y="5157312"/>
            <a:ext cx="2394472" cy="720000"/>
          </a:xfrm>
          <a:custGeom>
            <a:avLst/>
            <a:gdLst/>
            <a:ahLst/>
            <a:cxnLst/>
            <a:rect l="0" t="0" r="r" b="b"/>
            <a:pathLst>
              <a:path w="45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4167" y="2001"/>
                </a:lnTo>
                <a:lnTo>
                  <a:pt x="4168" y="2001"/>
                </a:lnTo>
                <a:cubicBezTo>
                  <a:pt x="4226" y="2001"/>
                  <a:pt x="4284" y="1986"/>
                  <a:pt x="4334" y="1956"/>
                </a:cubicBezTo>
                <a:cubicBezTo>
                  <a:pt x="4385" y="1927"/>
                  <a:pt x="4427" y="1885"/>
                  <a:pt x="4456" y="1834"/>
                </a:cubicBezTo>
                <a:cubicBezTo>
                  <a:pt x="4486" y="1784"/>
                  <a:pt x="4501" y="1726"/>
                  <a:pt x="4501" y="1668"/>
                </a:cubicBezTo>
                <a:lnTo>
                  <a:pt x="4501" y="333"/>
                </a:lnTo>
                <a:lnTo>
                  <a:pt x="4501" y="334"/>
                </a:lnTo>
                <a:lnTo>
                  <a:pt x="4501" y="334"/>
                </a:lnTo>
                <a:cubicBezTo>
                  <a:pt x="4501" y="275"/>
                  <a:pt x="4486" y="217"/>
                  <a:pt x="4456" y="167"/>
                </a:cubicBezTo>
                <a:cubicBezTo>
                  <a:pt x="4427" y="116"/>
                  <a:pt x="4385" y="74"/>
                  <a:pt x="4334" y="45"/>
                </a:cubicBezTo>
                <a:cubicBezTo>
                  <a:pt x="4284" y="15"/>
                  <a:pt x="4226" y="0"/>
                  <a:pt x="4168" y="0"/>
                </a:cubicBezTo>
                <a:lnTo>
                  <a:pt x="333" y="0"/>
                </a:lnTo>
              </a:path>
            </a:pathLst>
          </a:custGeom>
          <a:gradFill rotWithShape="0">
            <a:gsLst>
              <a:gs pos="0">
                <a:srgbClr val="FFFFFF">
                  <a:alpha val="0"/>
                </a:srgbClr>
              </a:gs>
              <a:gs pos="50000">
                <a:srgbClr val="FFFFFF"/>
              </a:gs>
              <a:gs pos="100000">
                <a:srgbClr val="FFFFFF">
                  <a:alpha val="0"/>
                </a:srgbClr>
              </a:gs>
            </a:gsLst>
            <a:lin ang="5400000"/>
          </a:gradFill>
          <a:ln w="19080">
            <a:solidFill>
              <a:schemeClr val="tx1">
                <a:lumMod val="50000"/>
                <a:lumOff val="50000"/>
              </a:schemeClr>
            </a:solidFill>
            <a:round/>
          </a:ln>
        </p:spPr>
        <p:style>
          <a:lnRef idx="0">
            <a:scrgbClr r="0" g="0" b="0"/>
          </a:lnRef>
          <a:fillRef idx="0">
            <a:scrgbClr r="0" g="0" b="0"/>
          </a:fillRef>
          <a:effectRef idx="0">
            <a:scrgbClr r="0" g="0" b="0"/>
          </a:effectRef>
          <a:fontRef idx="minor"/>
        </p:style>
      </p:sp>
      <p:sp>
        <p:nvSpPr>
          <p:cNvPr id="40" name="Textfeld 39"/>
          <p:cNvSpPr txBox="1"/>
          <p:nvPr/>
        </p:nvSpPr>
        <p:spPr>
          <a:xfrm>
            <a:off x="513336" y="5265312"/>
            <a:ext cx="2394472" cy="892440"/>
          </a:xfrm>
          <a:prstGeom prst="rect">
            <a:avLst/>
          </a:prstGeom>
          <a:noFill/>
          <a:ln w="0">
            <a:noFill/>
          </a:ln>
        </p:spPr>
        <p:txBody>
          <a:bodyPr lIns="90000" tIns="45000" rIns="90000" bIns="45000" anchor="t">
            <a:noAutofit/>
          </a:bodyPr>
          <a:lstStyle/>
          <a:p>
            <a:pPr algn="ctr"/>
            <a:r>
              <a:rPr lang="de-DE" sz="1600" b="1" strike="noStrike" spc="-1">
                <a:solidFill>
                  <a:schemeClr val="tx1">
                    <a:lumMod val="65000"/>
                    <a:lumOff val="35000"/>
                  </a:schemeClr>
                </a:solidFill>
                <a:latin typeface="+mj-lt"/>
              </a:rPr>
              <a:t>Biocompatibility tested</a:t>
            </a:r>
          </a:p>
        </p:txBody>
      </p:sp>
      <p:sp>
        <p:nvSpPr>
          <p:cNvPr id="41" name="Textfeld 40"/>
          <p:cNvSpPr txBox="1"/>
          <p:nvPr/>
        </p:nvSpPr>
        <p:spPr>
          <a:xfrm>
            <a:off x="9207807" y="2646672"/>
            <a:ext cx="2699490" cy="447480"/>
          </a:xfrm>
          <a:prstGeom prst="rect">
            <a:avLst/>
          </a:prstGeom>
          <a:noFill/>
          <a:ln w="0">
            <a:noFill/>
          </a:ln>
        </p:spPr>
        <p:txBody>
          <a:bodyPr lIns="90000" tIns="45000" rIns="90000" bIns="45000" anchor="t">
            <a:noAutofit/>
          </a:bodyPr>
          <a:lstStyle/>
          <a:p>
            <a:r>
              <a:rPr lang="de-DE" b="1" strike="noStrike" spc="-1">
                <a:solidFill>
                  <a:schemeClr val="tx1">
                    <a:lumMod val="65000"/>
                    <a:lumOff val="35000"/>
                  </a:schemeClr>
                </a:solidFill>
                <a:latin typeface="+mj-lt"/>
              </a:rPr>
              <a:t>Child-friendly</a:t>
            </a:r>
          </a:p>
          <a:p>
            <a:r>
              <a:rPr lang="de-DE" b="1" strike="noStrike" spc="-1">
                <a:solidFill>
                  <a:schemeClr val="tx1">
                    <a:lumMod val="65000"/>
                    <a:lumOff val="35000"/>
                  </a:schemeClr>
                </a:solidFill>
                <a:latin typeface="+mj-lt"/>
              </a:rPr>
              <a:t>design</a:t>
            </a:r>
          </a:p>
        </p:txBody>
      </p:sp>
      <p:sp>
        <p:nvSpPr>
          <p:cNvPr id="42" name="Gerade Verbindung 41"/>
          <p:cNvSpPr/>
          <p:nvPr/>
        </p:nvSpPr>
        <p:spPr>
          <a:xfrm>
            <a:off x="2835808" y="2133312"/>
            <a:ext cx="720000" cy="720000"/>
          </a:xfrm>
          <a:prstGeom prst="line">
            <a:avLst/>
          </a:prstGeom>
          <a:ln w="19080">
            <a:solidFill>
              <a:schemeClr val="tx1">
                <a:lumMod val="50000"/>
                <a:lumOff val="50000"/>
              </a:schemeClr>
            </a:solidFill>
            <a:round/>
          </a:ln>
        </p:spPr>
        <p:style>
          <a:lnRef idx="0">
            <a:scrgbClr r="0" g="0" b="0"/>
          </a:lnRef>
          <a:fillRef idx="0">
            <a:scrgbClr r="0" g="0" b="0"/>
          </a:fillRef>
          <a:effectRef idx="0">
            <a:scrgbClr r="0" g="0" b="0"/>
          </a:effectRef>
          <a:fontRef idx="minor"/>
        </p:style>
      </p:sp>
      <p:sp>
        <p:nvSpPr>
          <p:cNvPr id="43" name="Gerade Verbindung 42"/>
          <p:cNvSpPr/>
          <p:nvPr/>
        </p:nvSpPr>
        <p:spPr>
          <a:xfrm>
            <a:off x="2311598" y="4653312"/>
            <a:ext cx="1064210" cy="0"/>
          </a:xfrm>
          <a:prstGeom prst="line">
            <a:avLst/>
          </a:prstGeom>
          <a:ln w="19080">
            <a:solidFill>
              <a:schemeClr val="tx1">
                <a:lumMod val="50000"/>
                <a:lumOff val="50000"/>
              </a:schemeClr>
            </a:solidFill>
            <a:round/>
          </a:ln>
        </p:spPr>
        <p:style>
          <a:lnRef idx="0">
            <a:scrgbClr r="0" g="0" b="0"/>
          </a:lnRef>
          <a:fillRef idx="0">
            <a:scrgbClr r="0" g="0" b="0"/>
          </a:fillRef>
          <a:effectRef idx="0">
            <a:scrgbClr r="0" g="0" b="0"/>
          </a:effectRef>
          <a:fontRef idx="minor"/>
        </p:style>
      </p:sp>
      <p:sp>
        <p:nvSpPr>
          <p:cNvPr id="44" name="Gerade Verbindung 43"/>
          <p:cNvSpPr/>
          <p:nvPr/>
        </p:nvSpPr>
        <p:spPr>
          <a:xfrm>
            <a:off x="7695808" y="2313312"/>
            <a:ext cx="1440000" cy="540000"/>
          </a:xfrm>
          <a:prstGeom prst="line">
            <a:avLst/>
          </a:prstGeom>
          <a:ln w="19080">
            <a:solidFill>
              <a:schemeClr val="tx1">
                <a:lumMod val="50000"/>
                <a:lumOff val="50000"/>
              </a:schemeClr>
            </a:solidFill>
            <a:round/>
          </a:ln>
        </p:spPr>
        <p:style>
          <a:lnRef idx="0">
            <a:scrgbClr r="0" g="0" b="0"/>
          </a:lnRef>
          <a:fillRef idx="0">
            <a:scrgbClr r="0" g="0" b="0"/>
          </a:fillRef>
          <a:effectRef idx="0">
            <a:scrgbClr r="0" g="0" b="0"/>
          </a:effectRef>
          <a:fontRef idx="minor"/>
        </p:style>
      </p:sp>
      <p:sp>
        <p:nvSpPr>
          <p:cNvPr id="45" name="Gerade Verbindung 44"/>
          <p:cNvSpPr/>
          <p:nvPr/>
        </p:nvSpPr>
        <p:spPr>
          <a:xfrm>
            <a:off x="7695808" y="1953312"/>
            <a:ext cx="1260000" cy="0"/>
          </a:xfrm>
          <a:prstGeom prst="line">
            <a:avLst/>
          </a:prstGeom>
          <a:ln w="19080">
            <a:solidFill>
              <a:schemeClr val="tx1">
                <a:lumMod val="50000"/>
                <a:lumOff val="50000"/>
              </a:schemeClr>
            </a:solidFill>
            <a:round/>
          </a:ln>
        </p:spPr>
        <p:style>
          <a:lnRef idx="0">
            <a:scrgbClr r="0" g="0" b="0"/>
          </a:lnRef>
          <a:fillRef idx="0">
            <a:scrgbClr r="0" g="0" b="0"/>
          </a:fillRef>
          <a:effectRef idx="0">
            <a:scrgbClr r="0" g="0" b="0"/>
          </a:effectRef>
          <a:fontRef idx="minor"/>
        </p:style>
      </p:sp>
      <p:sp>
        <p:nvSpPr>
          <p:cNvPr id="46" name="Gerade Verbindung 45"/>
          <p:cNvSpPr/>
          <p:nvPr/>
        </p:nvSpPr>
        <p:spPr>
          <a:xfrm>
            <a:off x="7875808" y="3573312"/>
            <a:ext cx="1260000" cy="180000"/>
          </a:xfrm>
          <a:prstGeom prst="line">
            <a:avLst/>
          </a:prstGeom>
          <a:ln w="19080">
            <a:solidFill>
              <a:schemeClr val="tx1">
                <a:lumMod val="50000"/>
                <a:lumOff val="50000"/>
              </a:schemeClr>
            </a:solidFill>
            <a:round/>
          </a:ln>
        </p:spPr>
        <p:style>
          <a:lnRef idx="0">
            <a:scrgbClr r="0" g="0" b="0"/>
          </a:lnRef>
          <a:fillRef idx="0">
            <a:scrgbClr r="0" g="0" b="0"/>
          </a:fillRef>
          <a:effectRef idx="0">
            <a:scrgbClr r="0" g="0" b="0"/>
          </a:effectRef>
          <a:fontRef idx="minor"/>
        </p:style>
      </p:sp>
      <p:sp>
        <p:nvSpPr>
          <p:cNvPr id="47" name="Freihandform 46"/>
          <p:cNvSpPr/>
          <p:nvPr/>
        </p:nvSpPr>
        <p:spPr>
          <a:xfrm rot="658800">
            <a:off x="10594935" y="2566700"/>
            <a:ext cx="343553" cy="285224"/>
          </a:xfrm>
          <a:custGeom>
            <a:avLst/>
            <a:gdLst/>
            <a:ahLst/>
            <a:cxn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666666">
              <a:alpha val="69000"/>
            </a:srgbClr>
          </a:solidFill>
          <a:ln w="0">
            <a:solidFill>
              <a:srgbClr val="666666"/>
            </a:solidFill>
          </a:ln>
        </p:spPr>
        <p:style>
          <a:lnRef idx="0">
            <a:scrgbClr r="0" g="0" b="0"/>
          </a:lnRef>
          <a:fillRef idx="0">
            <a:scrgbClr r="0" g="0" b="0"/>
          </a:fillRef>
          <a:effectRef idx="0">
            <a:scrgbClr r="0" g="0" b="0"/>
          </a:effectRef>
          <a:fontRef idx="minor"/>
        </p:style>
      </p:sp>
      <p:sp>
        <p:nvSpPr>
          <p:cNvPr id="48" name="Gerade Verbindung 47"/>
          <p:cNvSpPr/>
          <p:nvPr/>
        </p:nvSpPr>
        <p:spPr>
          <a:xfrm>
            <a:off x="8055808" y="5373312"/>
            <a:ext cx="1188000" cy="0"/>
          </a:xfrm>
          <a:prstGeom prst="line">
            <a:avLst/>
          </a:prstGeom>
          <a:ln w="19080">
            <a:solidFill>
              <a:schemeClr val="tx1">
                <a:lumMod val="50000"/>
                <a:lumOff val="50000"/>
              </a:schemeClr>
            </a:solidFill>
            <a:roun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656674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36DAC9-4E40-4328-B6D9-5FC36B5DFBE8}"/>
              </a:ext>
            </a:extLst>
          </p:cNvPr>
          <p:cNvSpPr txBox="1"/>
          <p:nvPr/>
        </p:nvSpPr>
        <p:spPr>
          <a:xfrm>
            <a:off x="6507790" y="1130663"/>
            <a:ext cx="5307102" cy="1646605"/>
          </a:xfrm>
          <a:prstGeom prst="rect">
            <a:avLst/>
          </a:prstGeom>
          <a:noFill/>
        </p:spPr>
        <p:txBody>
          <a:bodyPr wrap="square" rtlCol="0" anchor="t">
            <a:spAutoFit/>
          </a:bodyPr>
          <a:lstStyle>
            <a:defPPr>
              <a:defRPr lang="x-none"/>
            </a:defPPr>
            <a:lvl1pPr algn="r">
              <a:defRPr sz="1400">
                <a:solidFill>
                  <a:srgbClr val="919191"/>
                </a:solidFill>
                <a:latin typeface="Proxima Nova Alt Lt"/>
                <a:cs typeface="Calibri"/>
              </a:defRPr>
            </a:lvl1pPr>
          </a:lstStyle>
          <a:p>
            <a:pPr algn="l">
              <a:spcAft>
                <a:spcPts val="600"/>
              </a:spcAft>
            </a:pPr>
            <a:r>
              <a:rPr lang="en-GB" sz="1600" b="1" dirty="0">
                <a:solidFill>
                  <a:srgbClr val="589BA2"/>
                </a:solidFill>
                <a:latin typeface="+mj-lt"/>
              </a:rPr>
              <a:t>Soft gel ring</a:t>
            </a:r>
          </a:p>
          <a:p>
            <a:pPr marL="285750" indent="-285750" algn="l">
              <a:buFont typeface="Arial" panose="020B0604020202020204" pitchFamily="34" charset="0"/>
              <a:buChar char="•"/>
            </a:pPr>
            <a:r>
              <a:rPr lang="en-GB" sz="1600" dirty="0">
                <a:solidFill>
                  <a:schemeClr val="tx1">
                    <a:lumMod val="50000"/>
                    <a:lumOff val="50000"/>
                  </a:schemeClr>
                </a:solidFill>
                <a:latin typeface="+mj-lt"/>
              </a:rPr>
              <a:t>Available in sizes S, M, L</a:t>
            </a:r>
          </a:p>
          <a:p>
            <a:pPr marL="285750" indent="-285750" algn="l">
              <a:buFont typeface="Arial" panose="020B0604020202020204" pitchFamily="34" charset="0"/>
              <a:buChar char="•"/>
            </a:pPr>
            <a:r>
              <a:rPr lang="en-GB" sz="1600" dirty="0">
                <a:solidFill>
                  <a:schemeClr val="tx1">
                    <a:lumMod val="50000"/>
                    <a:lumOff val="50000"/>
                  </a:schemeClr>
                </a:solidFill>
                <a:latin typeface="+mj-lt"/>
              </a:rPr>
              <a:t>Size L: 130 mm x 110 mm x 25 mm</a:t>
            </a:r>
          </a:p>
          <a:p>
            <a:pPr marL="285750" indent="-285750" algn="l">
              <a:buFont typeface="Arial" panose="020B0604020202020204" pitchFamily="34" charset="0"/>
              <a:buChar char="•"/>
            </a:pPr>
            <a:r>
              <a:rPr lang="en-GB" sz="1600" dirty="0">
                <a:solidFill>
                  <a:schemeClr val="tx1">
                    <a:lumMod val="50000"/>
                    <a:lumOff val="50000"/>
                  </a:schemeClr>
                </a:solidFill>
                <a:latin typeface="+mj-lt"/>
              </a:rPr>
              <a:t>Size M: 110 mm x 95 mm x 22 mm</a:t>
            </a:r>
          </a:p>
          <a:p>
            <a:pPr marL="285750" indent="-285750" algn="l">
              <a:buFont typeface="Arial" panose="020B0604020202020204" pitchFamily="34" charset="0"/>
              <a:buChar char="•"/>
            </a:pPr>
            <a:r>
              <a:rPr lang="en-GB" sz="1600" dirty="0">
                <a:solidFill>
                  <a:schemeClr val="tx1">
                    <a:lumMod val="50000"/>
                    <a:lumOff val="50000"/>
                  </a:schemeClr>
                </a:solidFill>
                <a:latin typeface="+mj-lt"/>
              </a:rPr>
              <a:t>Size S: 90 mm x 80 mm x 18 mm</a:t>
            </a:r>
          </a:p>
          <a:p>
            <a:pPr marL="285750" indent="-285750" algn="l">
              <a:buFont typeface="Arial" panose="020B0604020202020204" pitchFamily="34" charset="0"/>
              <a:buChar char="•"/>
            </a:pPr>
            <a:r>
              <a:rPr lang="en-GB" sz="1600" dirty="0">
                <a:solidFill>
                  <a:schemeClr val="tx1">
                    <a:lumMod val="50000"/>
                    <a:lumOff val="50000"/>
                  </a:schemeClr>
                </a:solidFill>
                <a:latin typeface="+mj-lt"/>
              </a:rPr>
              <a:t>Non-sterile, wipe </a:t>
            </a:r>
            <a:r>
              <a:rPr lang="en-GB" sz="1600" dirty="0" err="1">
                <a:solidFill>
                  <a:schemeClr val="tx1">
                    <a:lumMod val="50000"/>
                    <a:lumOff val="50000"/>
                  </a:schemeClr>
                </a:solidFill>
                <a:latin typeface="+mj-lt"/>
              </a:rPr>
              <a:t>disinfectable</a:t>
            </a:r>
            <a:endParaRPr lang="en-GB" sz="1600" dirty="0">
              <a:solidFill>
                <a:schemeClr val="tx1">
                  <a:lumMod val="50000"/>
                  <a:lumOff val="50000"/>
                </a:schemeClr>
              </a:solidFill>
              <a:latin typeface="+mj-lt"/>
            </a:endParaRPr>
          </a:p>
        </p:txBody>
      </p:sp>
      <p:sp>
        <p:nvSpPr>
          <p:cNvPr id="10" name="Freeform 39">
            <a:extLst>
              <a:ext uri="{FF2B5EF4-FFF2-40B4-BE49-F238E27FC236}">
                <a16:creationId xmlns:a16="http://schemas.microsoft.com/office/drawing/2014/main" id="{4F1CEFDA-B181-4EF6-B618-22A91CFAAF62}"/>
              </a:ext>
            </a:extLst>
          </p:cNvPr>
          <p:cNvSpPr/>
          <p:nvPr/>
        </p:nvSpPr>
        <p:spPr>
          <a:xfrm>
            <a:off x="3367384" y="1584954"/>
            <a:ext cx="2601615" cy="924346"/>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sz="2800" cap="small" dirty="0">
                <a:solidFill>
                  <a:srgbClr val="919191"/>
                </a:solidFill>
                <a:latin typeface="+mj-lt"/>
              </a:rPr>
              <a:t>Components of the </a:t>
            </a:r>
            <a:r>
              <a:rPr lang="en-GB" sz="2800" cap="small" dirty="0" err="1">
                <a:solidFill>
                  <a:srgbClr val="919191"/>
                </a:solidFill>
                <a:latin typeface="+mj-lt"/>
              </a:rPr>
              <a:t>MedibinoNEO</a:t>
            </a:r>
            <a:r>
              <a:rPr lang="en-GB" sz="2800" cap="small" dirty="0">
                <a:solidFill>
                  <a:srgbClr val="919191"/>
                </a:solidFill>
                <a:latin typeface="+mj-lt"/>
              </a:rPr>
              <a:t> Head Positioning System</a:t>
            </a:r>
          </a:p>
          <a:p>
            <a:pPr algn="ctr"/>
            <a:endParaRPr lang="de-DE" sz="2000" dirty="0">
              <a:solidFill>
                <a:srgbClr val="919191"/>
              </a:solidFill>
              <a:latin typeface="+mj-lt"/>
            </a:endParaRPr>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0" y="1409700"/>
            <a:ext cx="2425700" cy="509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8">
            <a:extLst>
              <a:ext uri="{FF2B5EF4-FFF2-40B4-BE49-F238E27FC236}">
                <a16:creationId xmlns:a16="http://schemas.microsoft.com/office/drawing/2014/main" id="{EF36DAC9-4E40-4328-B6D9-5FC36B5DFBE8}"/>
              </a:ext>
            </a:extLst>
          </p:cNvPr>
          <p:cNvSpPr txBox="1"/>
          <p:nvPr/>
        </p:nvSpPr>
        <p:spPr>
          <a:xfrm>
            <a:off x="6444290" y="2870563"/>
            <a:ext cx="5307102" cy="1400383"/>
          </a:xfrm>
          <a:prstGeom prst="rect">
            <a:avLst/>
          </a:prstGeom>
          <a:noFill/>
        </p:spPr>
        <p:txBody>
          <a:bodyPr wrap="square" rtlCol="0" anchor="t">
            <a:spAutoFit/>
          </a:bodyPr>
          <a:lstStyle>
            <a:defPPr>
              <a:defRPr lang="x-none"/>
            </a:defPPr>
            <a:lvl1pPr algn="r">
              <a:defRPr sz="1400">
                <a:solidFill>
                  <a:srgbClr val="919191"/>
                </a:solidFill>
                <a:latin typeface="Proxima Nova Alt Lt"/>
                <a:cs typeface="Calibri"/>
              </a:defRPr>
            </a:lvl1pPr>
          </a:lstStyle>
          <a:p>
            <a:pPr algn="l">
              <a:spcAft>
                <a:spcPts val="600"/>
              </a:spcAft>
            </a:pPr>
            <a:r>
              <a:rPr lang="en-GB" sz="1600" b="1" dirty="0">
                <a:solidFill>
                  <a:srgbClr val="589BA2"/>
                </a:solidFill>
                <a:latin typeface="+mj-lt"/>
              </a:rPr>
              <a:t>Inner cushion made of 2.5-layer laminate, SMPTX 118g/</a:t>
            </a:r>
            <a:r>
              <a:rPr lang="en-GB" sz="1600" b="1" dirty="0" err="1">
                <a:solidFill>
                  <a:srgbClr val="589BA2"/>
                </a:solidFill>
                <a:latin typeface="+mj-lt"/>
              </a:rPr>
              <a:t>sq</a:t>
            </a:r>
            <a:r>
              <a:rPr lang="en-GB" sz="1600" b="1" dirty="0">
                <a:solidFill>
                  <a:srgbClr val="589BA2"/>
                </a:solidFill>
                <a:latin typeface="+mj-lt"/>
              </a:rPr>
              <a:t> m</a:t>
            </a:r>
          </a:p>
          <a:p>
            <a:pPr marL="285750" indent="-285750" algn="l">
              <a:buFont typeface="Arial" panose="020B0604020202020204" pitchFamily="34" charset="0"/>
              <a:buChar char="•"/>
            </a:pPr>
            <a:r>
              <a:rPr lang="en-GB" sz="1600" dirty="0">
                <a:solidFill>
                  <a:schemeClr val="tx1">
                    <a:lumMod val="50000"/>
                    <a:lumOff val="50000"/>
                  </a:schemeClr>
                </a:solidFill>
                <a:latin typeface="+mj-lt"/>
              </a:rPr>
              <a:t>Available in sizes S, M, L to match the gel ring</a:t>
            </a:r>
          </a:p>
          <a:p>
            <a:pPr marL="285750" indent="-285750" algn="l">
              <a:buFont typeface="Arial" panose="020B0604020202020204" pitchFamily="34" charset="0"/>
              <a:buChar char="•"/>
            </a:pPr>
            <a:r>
              <a:rPr lang="en-GB" sz="1600" dirty="0">
                <a:solidFill>
                  <a:schemeClr val="tx1">
                    <a:lumMod val="50000"/>
                    <a:lumOff val="50000"/>
                  </a:schemeClr>
                </a:solidFill>
                <a:latin typeface="+mj-lt"/>
              </a:rPr>
              <a:t>Waterproof and wipe </a:t>
            </a:r>
            <a:r>
              <a:rPr lang="en-GB" sz="1600" dirty="0" err="1">
                <a:solidFill>
                  <a:schemeClr val="tx1">
                    <a:lumMod val="50000"/>
                    <a:lumOff val="50000"/>
                  </a:schemeClr>
                </a:solidFill>
                <a:latin typeface="+mj-lt"/>
              </a:rPr>
              <a:t>disinfectable</a:t>
            </a:r>
            <a:endParaRPr lang="en-GB" sz="1600" dirty="0">
              <a:solidFill>
                <a:schemeClr val="tx1">
                  <a:lumMod val="50000"/>
                  <a:lumOff val="50000"/>
                </a:schemeClr>
              </a:solidFill>
              <a:latin typeface="+mj-lt"/>
            </a:endParaRPr>
          </a:p>
          <a:p>
            <a:pPr marL="285750" indent="-285750" algn="l">
              <a:buFont typeface="Arial" panose="020B0604020202020204" pitchFamily="34" charset="0"/>
              <a:buChar char="•"/>
            </a:pPr>
            <a:r>
              <a:rPr lang="en-GB" sz="1600" dirty="0">
                <a:solidFill>
                  <a:schemeClr val="tx1">
                    <a:lumMod val="50000"/>
                    <a:lumOff val="50000"/>
                  </a:schemeClr>
                </a:solidFill>
                <a:latin typeface="+mj-lt"/>
              </a:rPr>
              <a:t>Filled with soft gel balls</a:t>
            </a:r>
          </a:p>
          <a:p>
            <a:pPr algn="l"/>
            <a:endParaRPr lang="en-US" sz="1600" dirty="0">
              <a:solidFill>
                <a:schemeClr val="tx1">
                  <a:lumMod val="50000"/>
                  <a:lumOff val="50000"/>
                </a:schemeClr>
              </a:solidFill>
              <a:latin typeface="+mj-lt"/>
            </a:endParaRPr>
          </a:p>
        </p:txBody>
      </p:sp>
      <p:sp>
        <p:nvSpPr>
          <p:cNvPr id="18" name="Freeform 39">
            <a:extLst>
              <a:ext uri="{FF2B5EF4-FFF2-40B4-BE49-F238E27FC236}">
                <a16:creationId xmlns:a16="http://schemas.microsoft.com/office/drawing/2014/main" id="{4F1CEFDA-B181-4EF6-B618-22A91CFAAF62}"/>
              </a:ext>
            </a:extLst>
          </p:cNvPr>
          <p:cNvSpPr/>
          <p:nvPr/>
        </p:nvSpPr>
        <p:spPr>
          <a:xfrm>
            <a:off x="3329284" y="3058154"/>
            <a:ext cx="2601615" cy="924346"/>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0" name="TextBox 8">
            <a:extLst>
              <a:ext uri="{FF2B5EF4-FFF2-40B4-BE49-F238E27FC236}">
                <a16:creationId xmlns:a16="http://schemas.microsoft.com/office/drawing/2014/main" id="{EF36DAC9-4E40-4328-B6D9-5FC36B5DFBE8}"/>
              </a:ext>
            </a:extLst>
          </p:cNvPr>
          <p:cNvSpPr txBox="1"/>
          <p:nvPr/>
        </p:nvSpPr>
        <p:spPr>
          <a:xfrm>
            <a:off x="6418890" y="4496163"/>
            <a:ext cx="5307102" cy="1400383"/>
          </a:xfrm>
          <a:prstGeom prst="rect">
            <a:avLst/>
          </a:prstGeom>
          <a:noFill/>
        </p:spPr>
        <p:txBody>
          <a:bodyPr wrap="square" rtlCol="0" anchor="t">
            <a:spAutoFit/>
          </a:bodyPr>
          <a:lstStyle>
            <a:defPPr>
              <a:defRPr lang="x-none"/>
            </a:defPPr>
            <a:lvl1pPr algn="r">
              <a:defRPr sz="1400">
                <a:solidFill>
                  <a:srgbClr val="919191"/>
                </a:solidFill>
                <a:latin typeface="Proxima Nova Alt Lt"/>
                <a:cs typeface="Calibri"/>
              </a:defRPr>
            </a:lvl1pPr>
          </a:lstStyle>
          <a:p>
            <a:pPr algn="l">
              <a:spcAft>
                <a:spcPts val="600"/>
              </a:spcAft>
            </a:pPr>
            <a:r>
              <a:rPr lang="en-GB" sz="1600" b="1" dirty="0">
                <a:solidFill>
                  <a:srgbClr val="589BA2"/>
                </a:solidFill>
                <a:latin typeface="+mj-lt"/>
              </a:rPr>
              <a:t>Cotton cover</a:t>
            </a:r>
          </a:p>
          <a:p>
            <a:pPr marL="285750" indent="-285750" algn="l">
              <a:buFont typeface="Arial" panose="020B0604020202020204" pitchFamily="34" charset="0"/>
              <a:buChar char="•"/>
            </a:pPr>
            <a:r>
              <a:rPr lang="en-GB" sz="1600" dirty="0">
                <a:solidFill>
                  <a:schemeClr val="tx1">
                    <a:lumMod val="50000"/>
                    <a:lumOff val="50000"/>
                  </a:schemeClr>
                </a:solidFill>
                <a:latin typeface="+mj-lt"/>
              </a:rPr>
              <a:t>Available in sizes S, M, L to match the gel ring</a:t>
            </a:r>
          </a:p>
          <a:p>
            <a:pPr marL="285750" indent="-285750" algn="l">
              <a:buFont typeface="Arial" panose="020B0604020202020204" pitchFamily="34" charset="0"/>
              <a:buChar char="•"/>
            </a:pPr>
            <a:r>
              <a:rPr lang="en-GB" sz="1600" dirty="0">
                <a:solidFill>
                  <a:schemeClr val="tx1">
                    <a:lumMod val="50000"/>
                    <a:lumOff val="50000"/>
                  </a:schemeClr>
                </a:solidFill>
                <a:latin typeface="+mj-lt"/>
              </a:rPr>
              <a:t>Hotel closure with insert for ring and inner cushion</a:t>
            </a:r>
          </a:p>
          <a:p>
            <a:pPr marL="285750" indent="-285750" algn="l">
              <a:buFont typeface="Arial" panose="020B0604020202020204" pitchFamily="34" charset="0"/>
              <a:buChar char="•"/>
            </a:pPr>
            <a:r>
              <a:rPr lang="en-GB" sz="1600" dirty="0">
                <a:solidFill>
                  <a:schemeClr val="tx1">
                    <a:lumMod val="50000"/>
                    <a:lumOff val="50000"/>
                  </a:schemeClr>
                </a:solidFill>
                <a:latin typeface="+mj-lt"/>
              </a:rPr>
              <a:t>Washable at 60 °C</a:t>
            </a:r>
          </a:p>
          <a:p>
            <a:pPr algn="l"/>
            <a:endParaRPr lang="en-US" sz="1600" dirty="0">
              <a:solidFill>
                <a:schemeClr val="tx1">
                  <a:lumMod val="50000"/>
                  <a:lumOff val="50000"/>
                </a:schemeClr>
              </a:solidFill>
              <a:latin typeface="+mj-lt"/>
            </a:endParaRPr>
          </a:p>
        </p:txBody>
      </p:sp>
      <p:sp>
        <p:nvSpPr>
          <p:cNvPr id="21" name="Freeform 39">
            <a:extLst>
              <a:ext uri="{FF2B5EF4-FFF2-40B4-BE49-F238E27FC236}">
                <a16:creationId xmlns:a16="http://schemas.microsoft.com/office/drawing/2014/main" id="{4F1CEFDA-B181-4EF6-B618-22A91CFAAF62}"/>
              </a:ext>
            </a:extLst>
          </p:cNvPr>
          <p:cNvSpPr/>
          <p:nvPr/>
        </p:nvSpPr>
        <p:spPr>
          <a:xfrm>
            <a:off x="3303884" y="4683754"/>
            <a:ext cx="2601615" cy="924346"/>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3" name="Textfeld 2"/>
          <p:cNvSpPr txBox="1"/>
          <p:nvPr/>
        </p:nvSpPr>
        <p:spPr>
          <a:xfrm>
            <a:off x="6451600" y="6121400"/>
            <a:ext cx="4813300" cy="338554"/>
          </a:xfrm>
          <a:prstGeom prst="rect">
            <a:avLst/>
          </a:prstGeom>
          <a:noFill/>
        </p:spPr>
        <p:txBody>
          <a:bodyPr wrap="square" rtlCol="0">
            <a:spAutoFit/>
          </a:bodyPr>
          <a:lstStyle/>
          <a:p>
            <a:pPr>
              <a:spcAft>
                <a:spcPts val="600"/>
              </a:spcAft>
            </a:pPr>
            <a:r>
              <a:rPr lang="en-GB" sz="1600" b="1" dirty="0">
                <a:solidFill>
                  <a:srgbClr val="589BA2"/>
                </a:solidFill>
                <a:latin typeface="+mj-lt"/>
                <a:cs typeface="Calibri"/>
              </a:rPr>
              <a:t>All components are also available separately</a:t>
            </a:r>
          </a:p>
        </p:txBody>
      </p:sp>
    </p:spTree>
    <p:extLst>
      <p:ext uri="{BB962C8B-B14F-4D97-AF65-F5344CB8AC3E}">
        <p14:creationId xmlns:p14="http://schemas.microsoft.com/office/powerpoint/2010/main" val="138323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US" sz="3200" cap="small" dirty="0">
                <a:solidFill>
                  <a:srgbClr val="919191"/>
                </a:solidFill>
                <a:latin typeface="+mj-lt"/>
              </a:rPr>
              <a:t>Effective prevention of positional head deformities</a:t>
            </a:r>
          </a:p>
          <a:p>
            <a:pPr algn="ctr"/>
            <a:r>
              <a:rPr lang="en-US" sz="2400" dirty="0">
                <a:solidFill>
                  <a:srgbClr val="919191"/>
                </a:solidFill>
                <a:latin typeface="+mj-lt"/>
              </a:rPr>
              <a:t>Developed by a specialist</a:t>
            </a:r>
            <a:endParaRPr lang="de-DE" sz="2400" dirty="0">
              <a:solidFill>
                <a:srgbClr val="919191"/>
              </a:solidFill>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3999" y="1196874"/>
            <a:ext cx="2574636" cy="251567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4098635" y="1323874"/>
            <a:ext cx="5165929" cy="3385542"/>
          </a:xfrm>
          <a:prstGeom prst="rect">
            <a:avLst/>
          </a:prstGeom>
          <a:noFill/>
        </p:spPr>
        <p:txBody>
          <a:bodyPr wrap="square" rtlCol="0">
            <a:spAutoFit/>
          </a:bodyPr>
          <a:lstStyle/>
          <a:p>
            <a:r>
              <a:rPr lang="de-DE" b="1" dirty="0">
                <a:solidFill>
                  <a:schemeClr val="bg1">
                    <a:lumMod val="50000"/>
                  </a:schemeClr>
                </a:solidFill>
                <a:latin typeface="Proxima Nova Alt Lt"/>
              </a:rPr>
              <a:t>Dr. Dr. Susanne Kluba</a:t>
            </a:r>
          </a:p>
          <a:p>
            <a:endParaRPr lang="de-DE" sz="1600" dirty="0">
              <a:solidFill>
                <a:schemeClr val="bg1">
                  <a:lumMod val="50000"/>
                </a:schemeClr>
              </a:solidFill>
              <a:latin typeface="Proxima Nova Alt Lt"/>
            </a:endParaRPr>
          </a:p>
          <a:p>
            <a:pPr marL="285750" indent="-285750">
              <a:lnSpc>
                <a:spcPts val="1800"/>
              </a:lnSpc>
              <a:spcAft>
                <a:spcPts val="1200"/>
              </a:spcAft>
              <a:buFont typeface="Arial" panose="020B0604020202020204" pitchFamily="34" charset="0"/>
              <a:buChar char="•"/>
            </a:pPr>
            <a:r>
              <a:rPr lang="en-US" sz="1400" dirty="0">
                <a:solidFill>
                  <a:schemeClr val="bg1">
                    <a:lumMod val="50000"/>
                  </a:schemeClr>
                </a:solidFill>
                <a:latin typeface="Proxima Nova Alt Lt"/>
              </a:rPr>
              <a:t>Dr. Dr. Susanne Kluba is an oral and maxillofacial surgeon with a focus on treatment and research in the field of positional head deformities.</a:t>
            </a:r>
          </a:p>
          <a:p>
            <a:pPr marL="285750" indent="-285750">
              <a:lnSpc>
                <a:spcPts val="1800"/>
              </a:lnSpc>
              <a:spcAft>
                <a:spcPts val="1200"/>
              </a:spcAft>
              <a:buFont typeface="Arial" panose="020B0604020202020204" pitchFamily="34" charset="0"/>
              <a:buChar char="•"/>
            </a:pPr>
            <a:r>
              <a:rPr lang="en-US" sz="1400" dirty="0">
                <a:solidFill>
                  <a:schemeClr val="bg1">
                    <a:lumMod val="50000"/>
                  </a:schemeClr>
                </a:solidFill>
                <a:latin typeface="Proxima Nova Alt Lt"/>
              </a:rPr>
              <a:t>She is the founder and head of the special consultation for positional head deformities at the University Hospital in </a:t>
            </a:r>
            <a:r>
              <a:rPr lang="en-US" sz="1400" dirty="0" err="1">
                <a:solidFill>
                  <a:schemeClr val="bg1">
                    <a:lumMod val="50000"/>
                  </a:schemeClr>
                </a:solidFill>
                <a:latin typeface="Proxima Nova Alt Lt"/>
              </a:rPr>
              <a:t>Tübingen</a:t>
            </a:r>
            <a:r>
              <a:rPr lang="en-US" sz="1400" dirty="0">
                <a:solidFill>
                  <a:schemeClr val="bg1">
                    <a:lumMod val="50000"/>
                  </a:schemeClr>
                </a:solidFill>
                <a:latin typeface="Proxima Nova Alt Lt"/>
              </a:rPr>
              <a:t>.</a:t>
            </a:r>
          </a:p>
          <a:p>
            <a:pPr marL="285750" indent="-285750">
              <a:lnSpc>
                <a:spcPts val="1800"/>
              </a:lnSpc>
              <a:spcAft>
                <a:spcPts val="1200"/>
              </a:spcAft>
              <a:buFont typeface="Arial" panose="020B0604020202020204" pitchFamily="34" charset="0"/>
              <a:buChar char="•"/>
            </a:pPr>
            <a:r>
              <a:rPr lang="en-US" sz="1400" dirty="0">
                <a:solidFill>
                  <a:schemeClr val="bg1">
                    <a:lumMod val="50000"/>
                  </a:schemeClr>
                </a:solidFill>
                <a:latin typeface="Proxima Nova Alt Lt"/>
              </a:rPr>
              <a:t>She has been caring for affected infants and their families for more than 15 years.</a:t>
            </a:r>
          </a:p>
          <a:p>
            <a:pPr marL="285750" indent="-285750">
              <a:lnSpc>
                <a:spcPts val="1800"/>
              </a:lnSpc>
              <a:spcAft>
                <a:spcPts val="1200"/>
              </a:spcAft>
              <a:buFont typeface="Arial" panose="020B0604020202020204" pitchFamily="34" charset="0"/>
              <a:buChar char="•"/>
            </a:pPr>
            <a:r>
              <a:rPr lang="en-US" sz="1400" dirty="0">
                <a:solidFill>
                  <a:schemeClr val="bg1">
                    <a:lumMod val="50000"/>
                  </a:schemeClr>
                </a:solidFill>
                <a:latin typeface="Proxima Nova Alt Lt"/>
              </a:rPr>
              <a:t>She has developed the </a:t>
            </a:r>
            <a:r>
              <a:rPr lang="en-US" sz="1400" dirty="0" err="1">
                <a:solidFill>
                  <a:schemeClr val="bg1">
                    <a:lumMod val="50000"/>
                  </a:schemeClr>
                </a:solidFill>
                <a:latin typeface="Proxima Nova Alt Lt"/>
              </a:rPr>
              <a:t>Medibino</a:t>
            </a:r>
            <a:r>
              <a:rPr lang="en-US" sz="1400" dirty="0">
                <a:solidFill>
                  <a:schemeClr val="bg1">
                    <a:lumMod val="50000"/>
                  </a:schemeClr>
                </a:solidFill>
                <a:latin typeface="Proxima Nova Alt Lt"/>
              </a:rPr>
              <a:t> baby head protection in the course of her clinical work with affected families.</a:t>
            </a: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620250" y="3712549"/>
            <a:ext cx="2095500"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552187"/>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sz="2400" cap="small" dirty="0" err="1">
                <a:solidFill>
                  <a:srgbClr val="919191"/>
                </a:solidFill>
                <a:latin typeface="+mj-lt"/>
              </a:rPr>
              <a:t>MedibinoNEO</a:t>
            </a:r>
            <a:r>
              <a:rPr lang="en-GB" sz="2400" cap="small" dirty="0">
                <a:solidFill>
                  <a:srgbClr val="919191"/>
                </a:solidFill>
                <a:latin typeface="+mj-lt"/>
              </a:rPr>
              <a:t> Head Positioning System - Sizes</a:t>
            </a:r>
          </a:p>
          <a:p>
            <a:pPr algn="ctr"/>
            <a:endParaRPr lang="de-DE" dirty="0">
              <a:solidFill>
                <a:srgbClr val="919191"/>
              </a:solidFill>
              <a:latin typeface="+mj-lt"/>
            </a:endParaRP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419" y="1614466"/>
            <a:ext cx="9960003" cy="2894779"/>
          </a:xfrm>
          <a:prstGeom prst="rect">
            <a:avLst/>
          </a:prstGeom>
        </p:spPr>
      </p:pic>
      <p:sp>
        <p:nvSpPr>
          <p:cNvPr id="9" name="TextBox 8">
            <a:extLst>
              <a:ext uri="{FF2B5EF4-FFF2-40B4-BE49-F238E27FC236}">
                <a16:creationId xmlns:a16="http://schemas.microsoft.com/office/drawing/2014/main" id="{EF36DAC9-4E40-4328-B6D9-5FC36B5DFBE8}"/>
              </a:ext>
            </a:extLst>
          </p:cNvPr>
          <p:cNvSpPr txBox="1"/>
          <p:nvPr/>
        </p:nvSpPr>
        <p:spPr>
          <a:xfrm>
            <a:off x="3447030" y="4621552"/>
            <a:ext cx="2433809" cy="1969770"/>
          </a:xfrm>
          <a:prstGeom prst="rect">
            <a:avLst/>
          </a:prstGeom>
          <a:solidFill>
            <a:schemeClr val="bg1">
              <a:lumMod val="95000"/>
            </a:schemeClr>
          </a:solidFill>
        </p:spPr>
        <p:txBody>
          <a:bodyPr wrap="square" rtlCol="0" anchor="t">
            <a:spAutoFit/>
          </a:bodyPr>
          <a:lstStyle>
            <a:defPPr>
              <a:defRPr lang="x-none"/>
            </a:defPPr>
            <a:lvl1pPr algn="r">
              <a:defRPr sz="1400">
                <a:solidFill>
                  <a:srgbClr val="919191"/>
                </a:solidFill>
                <a:latin typeface="Proxima Nova Alt Lt"/>
                <a:cs typeface="Calibri"/>
              </a:defRPr>
            </a:lvl1pPr>
          </a:lstStyle>
          <a:p>
            <a:pPr algn="l"/>
            <a:r>
              <a:rPr lang="en-GB" sz="1600" b="1" dirty="0" err="1">
                <a:solidFill>
                  <a:srgbClr val="589BA2"/>
                </a:solidFill>
                <a:latin typeface="+mj-lt"/>
              </a:rPr>
              <a:t>MedibinoNEO</a:t>
            </a:r>
            <a:r>
              <a:rPr lang="en-GB" sz="1600" b="1" dirty="0">
                <a:solidFill>
                  <a:srgbClr val="589BA2"/>
                </a:solidFill>
                <a:latin typeface="+mj-lt"/>
              </a:rPr>
              <a:t> size S for premature babies up to </a:t>
            </a:r>
          </a:p>
          <a:p>
            <a:pPr algn="l">
              <a:spcAft>
                <a:spcPts val="600"/>
              </a:spcAft>
            </a:pPr>
            <a:r>
              <a:rPr lang="en-GB" sz="1600" b="1" dirty="0">
                <a:solidFill>
                  <a:srgbClr val="589BA2"/>
                </a:solidFill>
                <a:latin typeface="+mj-lt"/>
              </a:rPr>
              <a:t>800 g</a:t>
            </a:r>
          </a:p>
          <a:p>
            <a:pPr algn="l">
              <a:spcAft>
                <a:spcPts val="600"/>
              </a:spcAft>
            </a:pPr>
            <a:endParaRPr lang="en-US" sz="1600" b="1" dirty="0">
              <a:solidFill>
                <a:srgbClr val="589BA2"/>
              </a:solidFill>
              <a:latin typeface="+mj-lt"/>
            </a:endParaRPr>
          </a:p>
          <a:p>
            <a:pPr algn="l"/>
            <a:r>
              <a:rPr lang="en-GB" sz="1600" dirty="0">
                <a:solidFill>
                  <a:schemeClr val="tx1">
                    <a:lumMod val="50000"/>
                    <a:lumOff val="50000"/>
                  </a:schemeClr>
                </a:solidFill>
                <a:latin typeface="+mj-lt"/>
              </a:rPr>
              <a:t>Dimensions: 90 mm x 80 mm x 18 mm</a:t>
            </a:r>
          </a:p>
          <a:p>
            <a:pPr algn="l"/>
            <a:endParaRPr lang="en-US" sz="1600" dirty="0">
              <a:solidFill>
                <a:schemeClr val="tx1">
                  <a:lumMod val="50000"/>
                  <a:lumOff val="50000"/>
                </a:schemeClr>
              </a:solidFill>
              <a:latin typeface="+mj-lt"/>
            </a:endParaRPr>
          </a:p>
        </p:txBody>
      </p:sp>
      <p:sp>
        <p:nvSpPr>
          <p:cNvPr id="14" name="TextBox 8">
            <a:extLst>
              <a:ext uri="{FF2B5EF4-FFF2-40B4-BE49-F238E27FC236}">
                <a16:creationId xmlns:a16="http://schemas.microsoft.com/office/drawing/2014/main" id="{EF36DAC9-4E40-4328-B6D9-5FC36B5DFBE8}"/>
              </a:ext>
            </a:extLst>
          </p:cNvPr>
          <p:cNvSpPr txBox="1"/>
          <p:nvPr/>
        </p:nvSpPr>
        <p:spPr>
          <a:xfrm>
            <a:off x="5988419" y="4621552"/>
            <a:ext cx="2433809" cy="2046714"/>
          </a:xfrm>
          <a:prstGeom prst="rect">
            <a:avLst/>
          </a:prstGeom>
          <a:solidFill>
            <a:schemeClr val="bg1">
              <a:lumMod val="95000"/>
            </a:schemeClr>
          </a:solidFill>
        </p:spPr>
        <p:txBody>
          <a:bodyPr wrap="square" rtlCol="0" anchor="t">
            <a:spAutoFit/>
          </a:bodyPr>
          <a:lstStyle>
            <a:defPPr>
              <a:defRPr lang="x-none"/>
            </a:defPPr>
            <a:lvl1pPr>
              <a:spcAft>
                <a:spcPts val="600"/>
              </a:spcAft>
              <a:defRPr sz="1400" b="1">
                <a:solidFill>
                  <a:srgbClr val="589BA2"/>
                </a:solidFill>
                <a:latin typeface="Proxima Nova Alt Lt"/>
                <a:cs typeface="Calibri"/>
              </a:defRPr>
            </a:lvl1pPr>
          </a:lstStyle>
          <a:p>
            <a:r>
              <a:rPr lang="en-GB" sz="1600" dirty="0" err="1">
                <a:latin typeface="+mj-lt"/>
              </a:rPr>
              <a:t>MedibinoNEO</a:t>
            </a:r>
            <a:r>
              <a:rPr lang="en-GB" sz="1600" dirty="0">
                <a:latin typeface="+mj-lt"/>
              </a:rPr>
              <a:t> size M for premature babies between approx. 800g and 2000g</a:t>
            </a:r>
          </a:p>
          <a:p>
            <a:endParaRPr lang="en-US" sz="1600" dirty="0">
              <a:latin typeface="+mj-lt"/>
            </a:endParaRPr>
          </a:p>
          <a:p>
            <a:r>
              <a:rPr lang="en-GB" sz="1600" b="0" dirty="0">
                <a:solidFill>
                  <a:schemeClr val="tx1">
                    <a:lumMod val="50000"/>
                    <a:lumOff val="50000"/>
                  </a:schemeClr>
                </a:solidFill>
                <a:latin typeface="+mj-lt"/>
              </a:rPr>
              <a:t>Dimensions: 110 mm x 95 mm x 22 mm</a:t>
            </a:r>
          </a:p>
          <a:p>
            <a:endParaRPr lang="en-US" sz="1600" dirty="0">
              <a:latin typeface="+mj-lt"/>
            </a:endParaRPr>
          </a:p>
        </p:txBody>
      </p:sp>
      <p:sp>
        <p:nvSpPr>
          <p:cNvPr id="15" name="TextBox 8">
            <a:extLst>
              <a:ext uri="{FF2B5EF4-FFF2-40B4-BE49-F238E27FC236}">
                <a16:creationId xmlns:a16="http://schemas.microsoft.com/office/drawing/2014/main" id="{EF36DAC9-4E40-4328-B6D9-5FC36B5DFBE8}"/>
              </a:ext>
            </a:extLst>
          </p:cNvPr>
          <p:cNvSpPr txBox="1"/>
          <p:nvPr/>
        </p:nvSpPr>
        <p:spPr>
          <a:xfrm>
            <a:off x="8534613" y="4621552"/>
            <a:ext cx="2433809" cy="2046714"/>
          </a:xfrm>
          <a:prstGeom prst="rect">
            <a:avLst/>
          </a:prstGeom>
          <a:solidFill>
            <a:schemeClr val="bg1">
              <a:lumMod val="95000"/>
            </a:schemeClr>
          </a:solidFill>
        </p:spPr>
        <p:txBody>
          <a:bodyPr wrap="square" rtlCol="0" anchor="t">
            <a:spAutoFit/>
          </a:bodyPr>
          <a:lstStyle>
            <a:defPPr>
              <a:defRPr lang="x-none"/>
            </a:defPPr>
            <a:lvl1pPr>
              <a:spcAft>
                <a:spcPts val="600"/>
              </a:spcAft>
              <a:defRPr sz="1400" b="1">
                <a:solidFill>
                  <a:srgbClr val="589BA2"/>
                </a:solidFill>
                <a:latin typeface="Proxima Nova Alt Lt"/>
                <a:cs typeface="Calibri"/>
              </a:defRPr>
            </a:lvl1pPr>
          </a:lstStyle>
          <a:p>
            <a:r>
              <a:rPr lang="en-GB" sz="1600" dirty="0" err="1">
                <a:latin typeface="+mj-lt"/>
              </a:rPr>
              <a:t>MedibinoNEO</a:t>
            </a:r>
            <a:r>
              <a:rPr lang="en-GB" sz="1600" dirty="0">
                <a:latin typeface="+mj-lt"/>
              </a:rPr>
              <a:t> size L for premature babies over 2000g and infants</a:t>
            </a:r>
          </a:p>
          <a:p>
            <a:endParaRPr lang="en-US" sz="1600" dirty="0">
              <a:latin typeface="+mj-lt"/>
            </a:endParaRPr>
          </a:p>
          <a:p>
            <a:r>
              <a:rPr lang="en-GB" sz="1600" b="0" dirty="0">
                <a:solidFill>
                  <a:schemeClr val="tx1">
                    <a:lumMod val="50000"/>
                    <a:lumOff val="50000"/>
                  </a:schemeClr>
                </a:solidFill>
                <a:latin typeface="+mj-lt"/>
              </a:rPr>
              <a:t>Dimensions: 130 mm x 110 mm x 25 mm</a:t>
            </a:r>
          </a:p>
          <a:p>
            <a:endParaRPr lang="en-US" sz="1600" dirty="0">
              <a:latin typeface="+mj-lt"/>
            </a:endParaRPr>
          </a:p>
        </p:txBody>
      </p:sp>
    </p:spTree>
    <p:extLst>
      <p:ext uri="{BB962C8B-B14F-4D97-AF65-F5344CB8AC3E}">
        <p14:creationId xmlns:p14="http://schemas.microsoft.com/office/powerpoint/2010/main" val="3475342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36DAC9-4E40-4328-B6D9-5FC36B5DFBE8}"/>
              </a:ext>
            </a:extLst>
          </p:cNvPr>
          <p:cNvSpPr txBox="1"/>
          <p:nvPr/>
        </p:nvSpPr>
        <p:spPr>
          <a:xfrm>
            <a:off x="361741" y="1480282"/>
            <a:ext cx="2624417" cy="1323439"/>
          </a:xfrm>
          <a:prstGeom prst="rect">
            <a:avLst/>
          </a:prstGeom>
          <a:noFill/>
        </p:spPr>
        <p:txBody>
          <a:bodyPr wrap="square" rtlCol="0" anchor="t">
            <a:spAutoFit/>
          </a:bodyPr>
          <a:lstStyle>
            <a:defPPr>
              <a:defRPr lang="x-none"/>
            </a:defPPr>
            <a:lvl1pPr algn="r">
              <a:defRPr sz="1400">
                <a:solidFill>
                  <a:srgbClr val="919191"/>
                </a:solidFill>
                <a:latin typeface="Proxima Nova Alt Lt"/>
                <a:cs typeface="Calibri"/>
              </a:defRPr>
            </a:lvl1pPr>
          </a:lstStyle>
          <a:p>
            <a:pPr algn="l">
              <a:spcAft>
                <a:spcPts val="600"/>
              </a:spcAft>
            </a:pPr>
            <a:r>
              <a:rPr lang="en-GB" sz="1600" dirty="0">
                <a:latin typeface="+mj-lt"/>
              </a:rPr>
              <a:t>Helps to minimise head deformation and skin abrasion by relieving pressure and promoting correct positioning</a:t>
            </a:r>
          </a:p>
        </p:txBody>
      </p:sp>
      <p:sp>
        <p:nvSpPr>
          <p:cNvPr id="10" name="Freeform 39">
            <a:extLst>
              <a:ext uri="{FF2B5EF4-FFF2-40B4-BE49-F238E27FC236}">
                <a16:creationId xmlns:a16="http://schemas.microsoft.com/office/drawing/2014/main" id="{4F1CEFDA-B181-4EF6-B618-22A91CFAAF62}"/>
              </a:ext>
            </a:extLst>
          </p:cNvPr>
          <p:cNvSpPr/>
          <p:nvPr/>
        </p:nvSpPr>
        <p:spPr>
          <a:xfrm>
            <a:off x="7326296" y="1868992"/>
            <a:ext cx="1486108" cy="640307"/>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j-lt"/>
            </a:endParaRPr>
          </a:p>
        </p:txBody>
      </p:sp>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sz="2400" cap="small" dirty="0">
                <a:solidFill>
                  <a:srgbClr val="919191"/>
                </a:solidFill>
                <a:latin typeface="+mj-lt"/>
              </a:rPr>
              <a:t>Components &amp; Features </a:t>
            </a:r>
            <a:r>
              <a:rPr lang="en-GB" sz="2400" cap="small" dirty="0" err="1">
                <a:solidFill>
                  <a:srgbClr val="919191"/>
                </a:solidFill>
                <a:latin typeface="+mj-lt"/>
              </a:rPr>
              <a:t>MedibinoNEO</a:t>
            </a:r>
            <a:endParaRPr lang="en-GB" sz="2400" cap="small" dirty="0">
              <a:solidFill>
                <a:srgbClr val="919191"/>
              </a:solidFill>
              <a:latin typeface="+mj-lt"/>
            </a:endParaRPr>
          </a:p>
          <a:p>
            <a:pPr algn="ctr"/>
            <a:endParaRPr lang="de-DE" dirty="0">
              <a:solidFill>
                <a:srgbClr val="919191"/>
              </a:solidFill>
              <a:latin typeface="+mj-lt"/>
            </a:endParaRPr>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6200000">
            <a:off x="5384999" y="863564"/>
            <a:ext cx="1247528" cy="261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39">
            <a:extLst>
              <a:ext uri="{FF2B5EF4-FFF2-40B4-BE49-F238E27FC236}">
                <a16:creationId xmlns:a16="http://schemas.microsoft.com/office/drawing/2014/main" id="{4F1CEFDA-B181-4EF6-B618-22A91CFAAF62}"/>
              </a:ext>
            </a:extLst>
          </p:cNvPr>
          <p:cNvSpPr/>
          <p:nvPr/>
        </p:nvSpPr>
        <p:spPr>
          <a:xfrm>
            <a:off x="7318340" y="3316298"/>
            <a:ext cx="1494064" cy="666202"/>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j-lt"/>
            </a:endParaRPr>
          </a:p>
        </p:txBody>
      </p:sp>
      <p:sp>
        <p:nvSpPr>
          <p:cNvPr id="21" name="Freeform 39">
            <a:extLst>
              <a:ext uri="{FF2B5EF4-FFF2-40B4-BE49-F238E27FC236}">
                <a16:creationId xmlns:a16="http://schemas.microsoft.com/office/drawing/2014/main" id="{4F1CEFDA-B181-4EF6-B618-22A91CFAAF62}"/>
              </a:ext>
            </a:extLst>
          </p:cNvPr>
          <p:cNvSpPr/>
          <p:nvPr/>
        </p:nvSpPr>
        <p:spPr>
          <a:xfrm>
            <a:off x="7313036" y="4909960"/>
            <a:ext cx="1499368" cy="698139"/>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j-lt"/>
            </a:endParaRPr>
          </a:p>
        </p:txBody>
      </p:sp>
      <p:sp>
        <p:nvSpPr>
          <p:cNvPr id="11" name="Freeform 39">
            <a:extLst>
              <a:ext uri="{FF2B5EF4-FFF2-40B4-BE49-F238E27FC236}">
                <a16:creationId xmlns:a16="http://schemas.microsoft.com/office/drawing/2014/main" id="{4F1CEFDA-B181-4EF6-B618-22A91CFAAF62}"/>
              </a:ext>
            </a:extLst>
          </p:cNvPr>
          <p:cNvSpPr/>
          <p:nvPr/>
        </p:nvSpPr>
        <p:spPr>
          <a:xfrm rot="13162415">
            <a:off x="3200928" y="5080802"/>
            <a:ext cx="1484280" cy="548575"/>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j-lt"/>
            </a:endParaRPr>
          </a:p>
        </p:txBody>
      </p:sp>
      <p:sp>
        <p:nvSpPr>
          <p:cNvPr id="12" name="Freeform 39">
            <a:extLst>
              <a:ext uri="{FF2B5EF4-FFF2-40B4-BE49-F238E27FC236}">
                <a16:creationId xmlns:a16="http://schemas.microsoft.com/office/drawing/2014/main" id="{4F1CEFDA-B181-4EF6-B618-22A91CFAAF62}"/>
              </a:ext>
            </a:extLst>
          </p:cNvPr>
          <p:cNvSpPr/>
          <p:nvPr/>
        </p:nvSpPr>
        <p:spPr>
          <a:xfrm rot="13156947">
            <a:off x="3198347" y="3609070"/>
            <a:ext cx="1484440" cy="539188"/>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j-lt"/>
            </a:endParaRPr>
          </a:p>
        </p:txBody>
      </p:sp>
      <p:sp>
        <p:nvSpPr>
          <p:cNvPr id="13" name="Freeform 39">
            <a:extLst>
              <a:ext uri="{FF2B5EF4-FFF2-40B4-BE49-F238E27FC236}">
                <a16:creationId xmlns:a16="http://schemas.microsoft.com/office/drawing/2014/main" id="{4F1CEFDA-B181-4EF6-B618-22A91CFAAF62}"/>
              </a:ext>
            </a:extLst>
          </p:cNvPr>
          <p:cNvSpPr/>
          <p:nvPr/>
        </p:nvSpPr>
        <p:spPr>
          <a:xfrm rot="13175264">
            <a:off x="3197425" y="2174759"/>
            <a:ext cx="1486287" cy="541351"/>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rgbClr val="87B9BE"/>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j-lt"/>
            </a:endParaRPr>
          </a:p>
        </p:txBody>
      </p:sp>
      <p:sp>
        <p:nvSpPr>
          <p:cNvPr id="14" name="TextBox 8">
            <a:extLst>
              <a:ext uri="{FF2B5EF4-FFF2-40B4-BE49-F238E27FC236}">
                <a16:creationId xmlns:a16="http://schemas.microsoft.com/office/drawing/2014/main" id="{EF36DAC9-4E40-4328-B6D9-5FC36B5DFBE8}"/>
              </a:ext>
            </a:extLst>
          </p:cNvPr>
          <p:cNvSpPr txBox="1"/>
          <p:nvPr/>
        </p:nvSpPr>
        <p:spPr>
          <a:xfrm>
            <a:off x="371792" y="3037398"/>
            <a:ext cx="1899138" cy="830997"/>
          </a:xfrm>
          <a:prstGeom prst="rect">
            <a:avLst/>
          </a:prstGeom>
          <a:noFill/>
        </p:spPr>
        <p:txBody>
          <a:bodyPr wrap="square" rtlCol="0" anchor="t">
            <a:spAutoFit/>
          </a:bodyPr>
          <a:lstStyle>
            <a:defPPr>
              <a:defRPr lang="x-none"/>
            </a:defPPr>
            <a:lvl1pPr algn="r">
              <a:defRPr sz="1400">
                <a:solidFill>
                  <a:srgbClr val="919191"/>
                </a:solidFill>
                <a:latin typeface="Proxima Nova Alt Lt"/>
                <a:cs typeface="Calibri"/>
              </a:defRPr>
            </a:lvl1pPr>
          </a:lstStyle>
          <a:p>
            <a:pPr algn="l">
              <a:spcAft>
                <a:spcPts val="600"/>
              </a:spcAft>
            </a:pPr>
            <a:r>
              <a:rPr lang="en-GB" sz="1600" dirty="0">
                <a:latin typeface="+mj-lt"/>
              </a:rPr>
              <a:t>Assists in stabilising the midline position of the head </a:t>
            </a:r>
          </a:p>
        </p:txBody>
      </p:sp>
      <p:sp>
        <p:nvSpPr>
          <p:cNvPr id="15" name="TextBox 8">
            <a:extLst>
              <a:ext uri="{FF2B5EF4-FFF2-40B4-BE49-F238E27FC236}">
                <a16:creationId xmlns:a16="http://schemas.microsoft.com/office/drawing/2014/main" id="{EF36DAC9-4E40-4328-B6D9-5FC36B5DFBE8}"/>
              </a:ext>
            </a:extLst>
          </p:cNvPr>
          <p:cNvSpPr txBox="1"/>
          <p:nvPr/>
        </p:nvSpPr>
        <p:spPr>
          <a:xfrm>
            <a:off x="381840" y="4610859"/>
            <a:ext cx="1899138" cy="1569660"/>
          </a:xfrm>
          <a:prstGeom prst="rect">
            <a:avLst/>
          </a:prstGeom>
          <a:noFill/>
        </p:spPr>
        <p:txBody>
          <a:bodyPr wrap="square" rtlCol="0" anchor="t">
            <a:spAutoFit/>
          </a:bodyPr>
          <a:lstStyle>
            <a:defPPr>
              <a:defRPr lang="x-none"/>
            </a:defPPr>
            <a:lvl1pPr algn="r">
              <a:defRPr sz="1400">
                <a:solidFill>
                  <a:srgbClr val="919191"/>
                </a:solidFill>
                <a:latin typeface="Proxima Nova Alt Lt"/>
                <a:cs typeface="Calibri"/>
              </a:defRPr>
            </a:lvl1pPr>
          </a:lstStyle>
          <a:p>
            <a:pPr algn="l">
              <a:spcAft>
                <a:spcPts val="600"/>
              </a:spcAft>
            </a:pPr>
            <a:r>
              <a:rPr lang="en-GB" sz="1600" dirty="0">
                <a:latin typeface="+mj-lt"/>
              </a:rPr>
              <a:t>Tested gel ring is free of mould and bacteria, easy to clean and durable (usage up to 12 months) </a:t>
            </a:r>
          </a:p>
        </p:txBody>
      </p:sp>
      <p:sp>
        <p:nvSpPr>
          <p:cNvPr id="16" name="TextBox 8">
            <a:extLst>
              <a:ext uri="{FF2B5EF4-FFF2-40B4-BE49-F238E27FC236}">
                <a16:creationId xmlns:a16="http://schemas.microsoft.com/office/drawing/2014/main" id="{EF36DAC9-4E40-4328-B6D9-5FC36B5DFBE8}"/>
              </a:ext>
            </a:extLst>
          </p:cNvPr>
          <p:cNvSpPr txBox="1"/>
          <p:nvPr/>
        </p:nvSpPr>
        <p:spPr>
          <a:xfrm>
            <a:off x="8994950" y="1409945"/>
            <a:ext cx="2811863" cy="1323439"/>
          </a:xfrm>
          <a:prstGeom prst="rect">
            <a:avLst/>
          </a:prstGeom>
          <a:noFill/>
        </p:spPr>
        <p:txBody>
          <a:bodyPr wrap="square" rtlCol="0" anchor="t">
            <a:spAutoFit/>
          </a:bodyPr>
          <a:lstStyle>
            <a:defPPr>
              <a:defRPr lang="x-none"/>
            </a:defPPr>
            <a:lvl1pPr algn="r">
              <a:defRPr sz="1400">
                <a:solidFill>
                  <a:srgbClr val="919191"/>
                </a:solidFill>
                <a:latin typeface="Proxima Nova Alt Lt"/>
                <a:cs typeface="Calibri"/>
              </a:defRPr>
            </a:lvl1pPr>
          </a:lstStyle>
          <a:p>
            <a:pPr algn="l">
              <a:spcAft>
                <a:spcPts val="600"/>
              </a:spcAft>
            </a:pPr>
            <a:r>
              <a:rPr lang="en-GB" sz="1600" dirty="0">
                <a:latin typeface="+mj-lt"/>
              </a:rPr>
              <a:t>Three sizes and different disposable and multi-weave covers guarantee flexible use according to the needs of the premature baby unit</a:t>
            </a:r>
          </a:p>
        </p:txBody>
      </p:sp>
      <p:sp>
        <p:nvSpPr>
          <p:cNvPr id="22" name="TextBox 8">
            <a:extLst>
              <a:ext uri="{FF2B5EF4-FFF2-40B4-BE49-F238E27FC236}">
                <a16:creationId xmlns:a16="http://schemas.microsoft.com/office/drawing/2014/main" id="{EF36DAC9-4E40-4328-B6D9-5FC36B5DFBE8}"/>
              </a:ext>
            </a:extLst>
          </p:cNvPr>
          <p:cNvSpPr txBox="1"/>
          <p:nvPr/>
        </p:nvSpPr>
        <p:spPr>
          <a:xfrm>
            <a:off x="8996629" y="2946966"/>
            <a:ext cx="2811863" cy="830997"/>
          </a:xfrm>
          <a:prstGeom prst="rect">
            <a:avLst/>
          </a:prstGeom>
          <a:noFill/>
        </p:spPr>
        <p:txBody>
          <a:bodyPr wrap="square" rtlCol="0" anchor="t">
            <a:spAutoFit/>
          </a:bodyPr>
          <a:lstStyle>
            <a:defPPr>
              <a:defRPr lang="x-none"/>
            </a:defPPr>
            <a:lvl1pPr algn="r">
              <a:defRPr sz="1400">
                <a:solidFill>
                  <a:srgbClr val="919191"/>
                </a:solidFill>
                <a:latin typeface="Proxima Nova Alt Lt"/>
                <a:cs typeface="Calibri"/>
              </a:defRPr>
            </a:lvl1pPr>
          </a:lstStyle>
          <a:p>
            <a:pPr algn="l">
              <a:spcAft>
                <a:spcPts val="600"/>
              </a:spcAft>
            </a:pPr>
            <a:r>
              <a:rPr lang="en-GB" sz="1600" dirty="0">
                <a:latin typeface="+mj-lt"/>
              </a:rPr>
              <a:t>Fresh colours guarantee retrieval and provide a child-friendly design</a:t>
            </a:r>
          </a:p>
        </p:txBody>
      </p:sp>
      <p:sp>
        <p:nvSpPr>
          <p:cNvPr id="23" name="TextBox 8">
            <a:extLst>
              <a:ext uri="{FF2B5EF4-FFF2-40B4-BE49-F238E27FC236}">
                <a16:creationId xmlns:a16="http://schemas.microsoft.com/office/drawing/2014/main" id="{EF36DAC9-4E40-4328-B6D9-5FC36B5DFBE8}"/>
              </a:ext>
            </a:extLst>
          </p:cNvPr>
          <p:cNvSpPr txBox="1"/>
          <p:nvPr/>
        </p:nvSpPr>
        <p:spPr>
          <a:xfrm>
            <a:off x="8996629" y="4540629"/>
            <a:ext cx="2811863" cy="830997"/>
          </a:xfrm>
          <a:prstGeom prst="rect">
            <a:avLst/>
          </a:prstGeom>
          <a:noFill/>
        </p:spPr>
        <p:txBody>
          <a:bodyPr wrap="square" rtlCol="0" anchor="t">
            <a:spAutoFit/>
          </a:bodyPr>
          <a:lstStyle>
            <a:defPPr>
              <a:defRPr lang="x-none"/>
            </a:defPPr>
            <a:lvl1pPr algn="r">
              <a:defRPr sz="1400">
                <a:solidFill>
                  <a:srgbClr val="919191"/>
                </a:solidFill>
                <a:latin typeface="Proxima Nova Alt Lt"/>
                <a:cs typeface="Calibri"/>
              </a:defRPr>
            </a:lvl1pPr>
          </a:lstStyle>
          <a:p>
            <a:pPr algn="l">
              <a:spcAft>
                <a:spcPts val="600"/>
              </a:spcAft>
            </a:pPr>
            <a:r>
              <a:rPr lang="en-GB" sz="1600" dirty="0">
                <a:latin typeface="+mj-lt"/>
              </a:rPr>
              <a:t>Inner cushion filled with gel balls provides additional stability when needed</a:t>
            </a:r>
          </a:p>
        </p:txBody>
      </p:sp>
      <p:pic>
        <p:nvPicPr>
          <p:cNvPr id="24" name="Grafik 23"/>
          <p:cNvPicPr/>
          <p:nvPr/>
        </p:nvPicPr>
        <p:blipFill>
          <a:blip r:embed="rId3" cstate="email">
            <a:extLst>
              <a:ext uri="{28A0092B-C50C-407E-A947-70E740481C1C}">
                <a14:useLocalDpi xmlns:a14="http://schemas.microsoft.com/office/drawing/2010/main"/>
              </a:ext>
            </a:extLst>
          </a:blip>
          <a:stretch>
            <a:fillRect/>
          </a:stretch>
        </p:blipFill>
        <p:spPr>
          <a:xfrm>
            <a:off x="4723469" y="3685630"/>
            <a:ext cx="1273672" cy="1115025"/>
          </a:xfrm>
          <a:prstGeom prst="rect">
            <a:avLst/>
          </a:prstGeom>
        </p:spPr>
      </p:pic>
      <p:pic>
        <p:nvPicPr>
          <p:cNvPr id="25" name="Grafik 24"/>
          <p:cNvPicPr/>
          <p:nvPr/>
        </p:nvPicPr>
        <p:blipFill>
          <a:blip r:embed="rId4" cstate="email">
            <a:extLst>
              <a:ext uri="{28A0092B-C50C-407E-A947-70E740481C1C}">
                <a14:useLocalDpi xmlns:a14="http://schemas.microsoft.com/office/drawing/2010/main"/>
              </a:ext>
            </a:extLst>
          </a:blip>
          <a:stretch>
            <a:fillRect/>
          </a:stretch>
        </p:blipFill>
        <p:spPr>
          <a:xfrm rot="16200000">
            <a:off x="5925344" y="5104441"/>
            <a:ext cx="1379635" cy="1180185"/>
          </a:xfrm>
          <a:prstGeom prst="rect">
            <a:avLst/>
          </a:prstGeom>
        </p:spPr>
      </p:pic>
      <p:sp>
        <p:nvSpPr>
          <p:cNvPr id="2" name="Textfeld 1"/>
          <p:cNvSpPr txBox="1"/>
          <p:nvPr/>
        </p:nvSpPr>
        <p:spPr>
          <a:xfrm>
            <a:off x="4799665" y="2767877"/>
            <a:ext cx="2415049" cy="830997"/>
          </a:xfrm>
          <a:prstGeom prst="rect">
            <a:avLst/>
          </a:prstGeom>
          <a:noFill/>
        </p:spPr>
        <p:txBody>
          <a:bodyPr wrap="square" rtlCol="0" anchor="t">
            <a:spAutoFit/>
          </a:bodyPr>
          <a:lstStyle>
            <a:defPPr>
              <a:defRPr lang="x-none"/>
            </a:defPPr>
            <a:lvl1pPr>
              <a:spcAft>
                <a:spcPts val="600"/>
              </a:spcAft>
              <a:defRPr sz="1400">
                <a:solidFill>
                  <a:srgbClr val="919191"/>
                </a:solidFill>
                <a:latin typeface="Proxima Nova Alt Lt"/>
                <a:cs typeface="Calibri"/>
              </a:defRPr>
            </a:lvl1pPr>
          </a:lstStyle>
          <a:p>
            <a:r>
              <a:rPr lang="de-DE" sz="1600" dirty="0">
                <a:latin typeface="+mj-lt"/>
              </a:rPr>
              <a:t>Gel ring, </a:t>
            </a:r>
            <a:r>
              <a:rPr lang="de-DE" sz="1600" dirty="0" err="1">
                <a:latin typeface="+mj-lt"/>
              </a:rPr>
              <a:t>inner</a:t>
            </a:r>
            <a:r>
              <a:rPr lang="de-DE" sz="1600" dirty="0">
                <a:latin typeface="+mj-lt"/>
              </a:rPr>
              <a:t> </a:t>
            </a:r>
            <a:r>
              <a:rPr lang="de-DE" sz="1600" dirty="0" err="1">
                <a:latin typeface="+mj-lt"/>
              </a:rPr>
              <a:t>cussion</a:t>
            </a:r>
            <a:r>
              <a:rPr lang="de-DE" sz="1600" dirty="0">
                <a:latin typeface="+mj-lt"/>
              </a:rPr>
              <a:t> and </a:t>
            </a:r>
            <a:r>
              <a:rPr lang="de-DE" sz="1600" dirty="0" err="1">
                <a:latin typeface="+mj-lt"/>
              </a:rPr>
              <a:t>cotton</a:t>
            </a:r>
            <a:r>
              <a:rPr lang="de-DE" sz="1600" dirty="0">
                <a:latin typeface="+mj-lt"/>
              </a:rPr>
              <a:t> </a:t>
            </a:r>
            <a:r>
              <a:rPr lang="de-DE" sz="1600" dirty="0" err="1">
                <a:latin typeface="+mj-lt"/>
              </a:rPr>
              <a:t>cover</a:t>
            </a:r>
            <a:r>
              <a:rPr lang="de-DE" sz="1600" dirty="0">
                <a:latin typeface="+mj-lt"/>
              </a:rPr>
              <a:t> </a:t>
            </a:r>
            <a:r>
              <a:rPr lang="de-DE" sz="1600" dirty="0" err="1">
                <a:latin typeface="+mj-lt"/>
              </a:rPr>
              <a:t>with</a:t>
            </a:r>
            <a:r>
              <a:rPr lang="de-DE" sz="1600" dirty="0">
                <a:latin typeface="+mj-lt"/>
              </a:rPr>
              <a:t> </a:t>
            </a:r>
            <a:r>
              <a:rPr lang="de-DE" sz="1600" dirty="0" err="1">
                <a:latin typeface="+mj-lt"/>
              </a:rPr>
              <a:t>hotel</a:t>
            </a:r>
            <a:r>
              <a:rPr lang="de-DE" sz="1600" dirty="0">
                <a:latin typeface="+mj-lt"/>
              </a:rPr>
              <a:t> </a:t>
            </a:r>
            <a:r>
              <a:rPr lang="de-DE" sz="1600" dirty="0" err="1">
                <a:latin typeface="+mj-lt"/>
              </a:rPr>
              <a:t>closure</a:t>
            </a:r>
            <a:r>
              <a:rPr lang="de-DE" sz="1600" dirty="0">
                <a:latin typeface="+mj-lt"/>
              </a:rPr>
              <a:t> – </a:t>
            </a:r>
            <a:r>
              <a:rPr lang="de-DE" sz="1600" dirty="0" err="1">
                <a:latin typeface="+mj-lt"/>
              </a:rPr>
              <a:t>multi</a:t>
            </a:r>
            <a:r>
              <a:rPr lang="de-DE" sz="1600" dirty="0">
                <a:latin typeface="+mj-lt"/>
              </a:rPr>
              <a:t> </a:t>
            </a:r>
            <a:r>
              <a:rPr lang="de-DE" sz="1600" dirty="0" err="1">
                <a:latin typeface="+mj-lt"/>
              </a:rPr>
              <a:t>use</a:t>
            </a:r>
            <a:endParaRPr lang="de-DE" sz="1600" dirty="0">
              <a:latin typeface="+mj-lt"/>
            </a:endParaRPr>
          </a:p>
        </p:txBody>
      </p:sp>
      <p:sp>
        <p:nvSpPr>
          <p:cNvPr id="26" name="Textfeld 25"/>
          <p:cNvSpPr txBox="1"/>
          <p:nvPr/>
        </p:nvSpPr>
        <p:spPr>
          <a:xfrm>
            <a:off x="6117717" y="3856446"/>
            <a:ext cx="1386231" cy="584775"/>
          </a:xfrm>
          <a:prstGeom prst="rect">
            <a:avLst/>
          </a:prstGeom>
          <a:noFill/>
        </p:spPr>
        <p:txBody>
          <a:bodyPr wrap="square" rtlCol="0" anchor="t">
            <a:spAutoFit/>
          </a:bodyPr>
          <a:lstStyle>
            <a:defPPr>
              <a:defRPr lang="x-none"/>
            </a:defPPr>
            <a:lvl1pPr>
              <a:spcAft>
                <a:spcPts val="600"/>
              </a:spcAft>
              <a:defRPr sz="1400">
                <a:solidFill>
                  <a:srgbClr val="919191"/>
                </a:solidFill>
                <a:latin typeface="Proxima Nova Alt Lt"/>
                <a:cs typeface="Calibri"/>
              </a:defRPr>
            </a:lvl1pPr>
          </a:lstStyle>
          <a:p>
            <a:r>
              <a:rPr lang="de-DE" sz="1600" dirty="0" err="1">
                <a:latin typeface="+mj-lt"/>
              </a:rPr>
              <a:t>Disposable</a:t>
            </a:r>
            <a:r>
              <a:rPr lang="de-DE" sz="1600" dirty="0">
                <a:latin typeface="+mj-lt"/>
              </a:rPr>
              <a:t> soft </a:t>
            </a:r>
            <a:r>
              <a:rPr lang="de-DE" sz="1600" dirty="0" err="1">
                <a:latin typeface="+mj-lt"/>
              </a:rPr>
              <a:t>cover</a:t>
            </a:r>
            <a:endParaRPr lang="de-DE" sz="1600" dirty="0">
              <a:latin typeface="+mj-lt"/>
            </a:endParaRPr>
          </a:p>
        </p:txBody>
      </p:sp>
      <p:sp>
        <p:nvSpPr>
          <p:cNvPr id="27" name="Textfeld 26"/>
          <p:cNvSpPr txBox="1"/>
          <p:nvPr/>
        </p:nvSpPr>
        <p:spPr>
          <a:xfrm>
            <a:off x="4721438" y="5115340"/>
            <a:ext cx="1386231" cy="1323439"/>
          </a:xfrm>
          <a:prstGeom prst="rect">
            <a:avLst/>
          </a:prstGeom>
          <a:noFill/>
        </p:spPr>
        <p:txBody>
          <a:bodyPr wrap="square" rtlCol="0" anchor="t">
            <a:spAutoFit/>
          </a:bodyPr>
          <a:lstStyle>
            <a:defPPr>
              <a:defRPr lang="x-none"/>
            </a:defPPr>
            <a:lvl1pPr>
              <a:spcAft>
                <a:spcPts val="600"/>
              </a:spcAft>
              <a:defRPr sz="1400">
                <a:solidFill>
                  <a:srgbClr val="919191"/>
                </a:solidFill>
                <a:latin typeface="Proxima Nova Alt Lt"/>
                <a:cs typeface="Calibri"/>
              </a:defRPr>
            </a:lvl1pPr>
          </a:lstStyle>
          <a:p>
            <a:r>
              <a:rPr lang="de-DE" sz="1600" dirty="0" err="1">
                <a:latin typeface="+mj-lt"/>
              </a:rPr>
              <a:t>Disposable</a:t>
            </a:r>
            <a:r>
              <a:rPr lang="de-DE" sz="1600" dirty="0">
                <a:latin typeface="+mj-lt"/>
              </a:rPr>
              <a:t> soft </a:t>
            </a:r>
            <a:r>
              <a:rPr lang="de-DE" sz="1600" dirty="0" err="1">
                <a:latin typeface="+mj-lt"/>
              </a:rPr>
              <a:t>cover</a:t>
            </a:r>
            <a:r>
              <a:rPr lang="de-DE" sz="1600" dirty="0">
                <a:latin typeface="+mj-lt"/>
              </a:rPr>
              <a:t> WITH </a:t>
            </a:r>
            <a:r>
              <a:rPr lang="de-DE" sz="1600" dirty="0" err="1">
                <a:latin typeface="+mj-lt"/>
              </a:rPr>
              <a:t>gel</a:t>
            </a:r>
            <a:r>
              <a:rPr lang="de-DE" sz="1600" dirty="0">
                <a:latin typeface="+mj-lt"/>
              </a:rPr>
              <a:t> ball </a:t>
            </a:r>
            <a:r>
              <a:rPr lang="de-DE" sz="1600" dirty="0" err="1">
                <a:latin typeface="+mj-lt"/>
              </a:rPr>
              <a:t>depot</a:t>
            </a:r>
            <a:r>
              <a:rPr lang="de-DE" sz="1600" dirty="0">
                <a:latin typeface="+mj-lt"/>
              </a:rPr>
              <a:t> </a:t>
            </a:r>
            <a:r>
              <a:rPr lang="de-DE" sz="1600" dirty="0" err="1">
                <a:latin typeface="+mj-lt"/>
              </a:rPr>
              <a:t>included</a:t>
            </a:r>
            <a:endParaRPr lang="de-DE" sz="1600" dirty="0">
              <a:latin typeface="+mj-lt"/>
            </a:endParaRPr>
          </a:p>
        </p:txBody>
      </p:sp>
      <p:sp>
        <p:nvSpPr>
          <p:cNvPr id="4" name="Rechteck 3"/>
          <p:cNvSpPr/>
          <p:nvPr/>
        </p:nvSpPr>
        <p:spPr>
          <a:xfrm>
            <a:off x="4685763" y="1409946"/>
            <a:ext cx="2627273" cy="5107586"/>
          </a:xfrm>
          <a:prstGeom prst="rect">
            <a:avLst/>
          </a:prstGeom>
          <a:noFill/>
          <a:ln>
            <a:solidFill>
              <a:srgbClr val="589B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latin typeface="+mj-lt"/>
            </a:endParaRPr>
          </a:p>
        </p:txBody>
      </p:sp>
    </p:spTree>
    <p:extLst>
      <p:ext uri="{BB962C8B-B14F-4D97-AF65-F5344CB8AC3E}">
        <p14:creationId xmlns:p14="http://schemas.microsoft.com/office/powerpoint/2010/main" val="3927741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hteck 92">
            <a:extLst>
              <a:ext uri="{FF2B5EF4-FFF2-40B4-BE49-F238E27FC236}">
                <a16:creationId xmlns:a16="http://schemas.microsoft.com/office/drawing/2014/main" id="{878F126C-DEFC-4B4E-9A44-EC44C810F953}"/>
              </a:ext>
            </a:extLst>
          </p:cNvPr>
          <p:cNvSpPr/>
          <p:nvPr/>
        </p:nvSpPr>
        <p:spPr>
          <a:xfrm>
            <a:off x="0" y="-3013"/>
            <a:ext cx="5858357" cy="6857997"/>
          </a:xfrm>
          <a:prstGeom prst="rect">
            <a:avLst/>
          </a:prstGeom>
          <a:solidFill>
            <a:srgbClr val="AF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3" name="Tabelle 2"/>
          <p:cNvGraphicFramePr>
            <a:graphicFrameLocks noGrp="1"/>
          </p:cNvGraphicFramePr>
          <p:nvPr>
            <p:extLst>
              <p:ext uri="{D42A27DB-BD31-4B8C-83A1-F6EECF244321}">
                <p14:modId xmlns:p14="http://schemas.microsoft.com/office/powerpoint/2010/main" val="4077191926"/>
              </p:ext>
            </p:extLst>
          </p:nvPr>
        </p:nvGraphicFramePr>
        <p:xfrm>
          <a:off x="4521758" y="-924"/>
          <a:ext cx="7666856" cy="6828559"/>
        </p:xfrm>
        <a:graphic>
          <a:graphicData uri="http://schemas.openxmlformats.org/drawingml/2006/table">
            <a:tbl>
              <a:tblPr firstRow="1" bandRow="1">
                <a:tableStyleId>{0505E3EF-67EA-436B-97B2-0124C06EBD24}</a:tableStyleId>
              </a:tblPr>
              <a:tblGrid>
                <a:gridCol w="3255666">
                  <a:extLst>
                    <a:ext uri="{9D8B030D-6E8A-4147-A177-3AD203B41FA5}">
                      <a16:colId xmlns:a16="http://schemas.microsoft.com/office/drawing/2014/main" val="20000"/>
                    </a:ext>
                  </a:extLst>
                </a:gridCol>
                <a:gridCol w="1125416">
                  <a:extLst>
                    <a:ext uri="{9D8B030D-6E8A-4147-A177-3AD203B41FA5}">
                      <a16:colId xmlns:a16="http://schemas.microsoft.com/office/drawing/2014/main" val="20001"/>
                    </a:ext>
                  </a:extLst>
                </a:gridCol>
                <a:gridCol w="1115367">
                  <a:extLst>
                    <a:ext uri="{9D8B030D-6E8A-4147-A177-3AD203B41FA5}">
                      <a16:colId xmlns:a16="http://schemas.microsoft.com/office/drawing/2014/main" val="20002"/>
                    </a:ext>
                  </a:extLst>
                </a:gridCol>
                <a:gridCol w="1075173">
                  <a:extLst>
                    <a:ext uri="{9D8B030D-6E8A-4147-A177-3AD203B41FA5}">
                      <a16:colId xmlns:a16="http://schemas.microsoft.com/office/drawing/2014/main" val="20003"/>
                    </a:ext>
                  </a:extLst>
                </a:gridCol>
                <a:gridCol w="1095234">
                  <a:extLst>
                    <a:ext uri="{9D8B030D-6E8A-4147-A177-3AD203B41FA5}">
                      <a16:colId xmlns:a16="http://schemas.microsoft.com/office/drawing/2014/main" val="20004"/>
                    </a:ext>
                  </a:extLst>
                </a:gridCol>
              </a:tblGrid>
              <a:tr h="644059">
                <a:tc>
                  <a:txBody>
                    <a:bodyPr/>
                    <a:lstStyle/>
                    <a:p>
                      <a:pPr algn="ctr"/>
                      <a:endParaRPr lang="de-DE" sz="1200" b="0" dirty="0">
                        <a:solidFill>
                          <a:schemeClr val="tx1">
                            <a:lumMod val="50000"/>
                            <a:lumOff val="50000"/>
                          </a:schemeClr>
                        </a:solidFill>
                        <a:latin typeface="Proxima Nova Alt Lt"/>
                      </a:endParaRPr>
                    </a:p>
                  </a:txBody>
                  <a:tcPr/>
                </a:tc>
                <a:tc>
                  <a:txBody>
                    <a:bodyPr/>
                    <a:lstStyle/>
                    <a:p>
                      <a:pPr algn="ctr"/>
                      <a:r>
                        <a:rPr lang="de-DE" sz="1400" b="0" dirty="0" err="1">
                          <a:solidFill>
                            <a:schemeClr val="tx1">
                              <a:lumMod val="50000"/>
                              <a:lumOff val="50000"/>
                            </a:schemeClr>
                          </a:solidFill>
                          <a:latin typeface="+mj-lt"/>
                        </a:rPr>
                        <a:t>Tortle</a:t>
                      </a:r>
                      <a:r>
                        <a:rPr lang="de-DE" sz="1400" b="0" baseline="0" dirty="0">
                          <a:solidFill>
                            <a:schemeClr val="tx1">
                              <a:lumMod val="50000"/>
                              <a:lumOff val="50000"/>
                            </a:schemeClr>
                          </a:solidFill>
                          <a:latin typeface="+mj-lt"/>
                        </a:rPr>
                        <a:t> </a:t>
                      </a:r>
                    </a:p>
                    <a:p>
                      <a:pPr algn="ctr"/>
                      <a:r>
                        <a:rPr lang="de-DE" sz="1400" b="0" baseline="0" dirty="0" err="1">
                          <a:solidFill>
                            <a:schemeClr val="tx1">
                              <a:lumMod val="50000"/>
                              <a:lumOff val="50000"/>
                            </a:schemeClr>
                          </a:solidFill>
                          <a:latin typeface="+mj-lt"/>
                        </a:rPr>
                        <a:t>Midliner</a:t>
                      </a:r>
                      <a:endParaRPr lang="de-DE" sz="1400" b="0" dirty="0">
                        <a:solidFill>
                          <a:schemeClr val="tx1">
                            <a:lumMod val="50000"/>
                            <a:lumOff val="50000"/>
                          </a:schemeClr>
                        </a:solidFill>
                        <a:latin typeface="+mj-lt"/>
                      </a:endParaRPr>
                    </a:p>
                  </a:txBody>
                  <a:tcPr/>
                </a:tc>
                <a:tc>
                  <a:txBody>
                    <a:bodyPr/>
                    <a:lstStyle/>
                    <a:p>
                      <a:pPr marL="0" algn="ctr" defTabSz="914400" rtl="0" eaLnBrk="1" latinLnBrk="0" hangingPunct="1"/>
                      <a:r>
                        <a:rPr lang="de-DE" sz="1400" b="0" kern="1200" dirty="0" err="1">
                          <a:solidFill>
                            <a:schemeClr val="tx1">
                              <a:lumMod val="50000"/>
                              <a:lumOff val="50000"/>
                            </a:schemeClr>
                          </a:solidFill>
                          <a:latin typeface="+mj-lt"/>
                          <a:ea typeface="+mn-ea"/>
                          <a:cs typeface="+mn-cs"/>
                        </a:rPr>
                        <a:t>Children’s</a:t>
                      </a:r>
                      <a:r>
                        <a:rPr lang="de-DE" sz="1400" b="0" kern="1200" dirty="0">
                          <a:solidFill>
                            <a:schemeClr val="tx1">
                              <a:lumMod val="50000"/>
                              <a:lumOff val="50000"/>
                            </a:schemeClr>
                          </a:solidFill>
                          <a:latin typeface="+mj-lt"/>
                          <a:ea typeface="+mn-ea"/>
                          <a:cs typeface="+mn-cs"/>
                        </a:rPr>
                        <a:t> Medical Ventures Gel-E-Donut</a:t>
                      </a:r>
                      <a:endParaRPr lang="de-DE" sz="1400" b="1" kern="1200" dirty="0">
                        <a:solidFill>
                          <a:schemeClr val="tx1">
                            <a:lumMod val="50000"/>
                            <a:lumOff val="50000"/>
                          </a:schemeClr>
                        </a:solidFill>
                        <a:latin typeface="+mj-lt"/>
                        <a:ea typeface="+mn-ea"/>
                        <a:cs typeface="+mn-cs"/>
                      </a:endParaRPr>
                    </a:p>
                  </a:txBody>
                  <a:tcPr/>
                </a:tc>
                <a:tc>
                  <a:txBody>
                    <a:bodyPr/>
                    <a:lstStyle/>
                    <a:p>
                      <a:pPr marL="0" algn="ctr" defTabSz="914400" rtl="0" eaLnBrk="1" latinLnBrk="0" hangingPunct="1"/>
                      <a:r>
                        <a:rPr lang="de-DE" sz="1400" b="0" kern="1200" dirty="0" err="1">
                          <a:solidFill>
                            <a:schemeClr val="tx1">
                              <a:lumMod val="50000"/>
                              <a:lumOff val="50000"/>
                            </a:schemeClr>
                          </a:solidFill>
                          <a:latin typeface="+mj-lt"/>
                          <a:ea typeface="+mn-ea"/>
                          <a:cs typeface="+mn-cs"/>
                        </a:rPr>
                        <a:t>DandleLION</a:t>
                      </a:r>
                      <a:r>
                        <a:rPr lang="de-DE" sz="1400" b="0" kern="1200" dirty="0">
                          <a:solidFill>
                            <a:schemeClr val="tx1">
                              <a:lumMod val="50000"/>
                              <a:lumOff val="50000"/>
                            </a:schemeClr>
                          </a:solidFill>
                          <a:latin typeface="+mj-lt"/>
                          <a:ea typeface="+mn-ea"/>
                          <a:cs typeface="+mn-cs"/>
                        </a:rPr>
                        <a:t> Medical  / </a:t>
                      </a:r>
                      <a:r>
                        <a:rPr lang="de-DE" sz="1400" b="0" kern="1200" dirty="0" err="1">
                          <a:solidFill>
                            <a:schemeClr val="tx1">
                              <a:lumMod val="50000"/>
                              <a:lumOff val="50000"/>
                            </a:schemeClr>
                          </a:solidFill>
                          <a:latin typeface="+mj-lt"/>
                          <a:ea typeface="+mn-ea"/>
                          <a:cs typeface="+mn-cs"/>
                        </a:rPr>
                        <a:t>Sandbox</a:t>
                      </a:r>
                      <a:r>
                        <a:rPr lang="de-DE" sz="1400" b="0" kern="1200" dirty="0">
                          <a:solidFill>
                            <a:schemeClr val="tx1">
                              <a:lumMod val="50000"/>
                              <a:lumOff val="50000"/>
                            </a:schemeClr>
                          </a:solidFill>
                          <a:latin typeface="+mj-lt"/>
                          <a:ea typeface="+mn-ea"/>
                          <a:cs typeface="+mn-cs"/>
                        </a:rPr>
                        <a:t> Medical </a:t>
                      </a:r>
                      <a:r>
                        <a:rPr lang="de-DE" sz="1400" b="0" kern="1200" dirty="0" err="1">
                          <a:solidFill>
                            <a:schemeClr val="tx1">
                              <a:lumMod val="50000"/>
                              <a:lumOff val="50000"/>
                            </a:schemeClr>
                          </a:solidFill>
                          <a:latin typeface="+mj-lt"/>
                          <a:ea typeface="+mn-ea"/>
                          <a:cs typeface="+mn-cs"/>
                        </a:rPr>
                        <a:t>Jelly</a:t>
                      </a:r>
                      <a:r>
                        <a:rPr lang="de-DE" sz="1400" b="0" kern="1200" dirty="0">
                          <a:solidFill>
                            <a:schemeClr val="tx1">
                              <a:lumMod val="50000"/>
                              <a:lumOff val="50000"/>
                            </a:schemeClr>
                          </a:solidFill>
                          <a:latin typeface="+mj-lt"/>
                          <a:ea typeface="+mn-ea"/>
                          <a:cs typeface="+mn-cs"/>
                        </a:rPr>
                        <a:t> Pads</a:t>
                      </a:r>
                    </a:p>
                  </a:txBody>
                  <a:tcPr/>
                </a:tc>
                <a:tc>
                  <a:txBody>
                    <a:bodyPr/>
                    <a:lstStyle/>
                    <a:p>
                      <a:pPr marL="0" algn="ctr" defTabSz="914400" rtl="0" eaLnBrk="1" latinLnBrk="0" hangingPunct="1"/>
                      <a:r>
                        <a:rPr lang="de-DE" sz="1400" b="0" kern="1200" dirty="0" err="1">
                          <a:solidFill>
                            <a:schemeClr val="tx1">
                              <a:lumMod val="50000"/>
                              <a:lumOff val="50000"/>
                            </a:schemeClr>
                          </a:solidFill>
                          <a:latin typeface="+mj-lt"/>
                          <a:ea typeface="+mn-ea"/>
                          <a:cs typeface="+mn-cs"/>
                        </a:rPr>
                        <a:t>Medibino</a:t>
                      </a:r>
                      <a:r>
                        <a:rPr lang="de-DE" sz="1400" b="0" kern="1200" dirty="0">
                          <a:solidFill>
                            <a:schemeClr val="tx1">
                              <a:lumMod val="50000"/>
                              <a:lumOff val="50000"/>
                            </a:schemeClr>
                          </a:solidFill>
                          <a:latin typeface="+mj-lt"/>
                          <a:ea typeface="+mn-ea"/>
                          <a:cs typeface="+mn-cs"/>
                        </a:rPr>
                        <a:t> </a:t>
                      </a:r>
                    </a:p>
                    <a:p>
                      <a:pPr marL="0" algn="ctr" defTabSz="914400" rtl="0" eaLnBrk="1" latinLnBrk="0" hangingPunct="1"/>
                      <a:r>
                        <a:rPr lang="de-DE" sz="1400" b="0" kern="1200" dirty="0">
                          <a:solidFill>
                            <a:schemeClr val="tx1">
                              <a:lumMod val="50000"/>
                              <a:lumOff val="50000"/>
                            </a:schemeClr>
                          </a:solidFill>
                          <a:latin typeface="+mj-lt"/>
                          <a:ea typeface="+mn-ea"/>
                          <a:cs typeface="+mn-cs"/>
                        </a:rPr>
                        <a:t>NEO</a:t>
                      </a:r>
                    </a:p>
                  </a:txBody>
                  <a:tcPr/>
                </a:tc>
                <a:extLst>
                  <a:ext uri="{0D108BD9-81ED-4DB2-BD59-A6C34878D82A}">
                    <a16:rowId xmlns:a16="http://schemas.microsoft.com/office/drawing/2014/main" val="10000"/>
                  </a:ext>
                </a:extLst>
              </a:tr>
              <a:tr h="904271">
                <a:tc>
                  <a:txBody>
                    <a:bodyPr/>
                    <a:lstStyle/>
                    <a:p>
                      <a:pPr marL="0" algn="l" defTabSz="914400" rtl="0" eaLnBrk="1" latinLnBrk="0" hangingPunct="1"/>
                      <a:endParaRPr lang="de-DE" sz="1400" b="0" kern="1200" dirty="0">
                        <a:solidFill>
                          <a:schemeClr val="tx1">
                            <a:lumMod val="50000"/>
                            <a:lumOff val="50000"/>
                          </a:schemeClr>
                        </a:solidFill>
                        <a:latin typeface="Proxima Nova Alt Lt"/>
                        <a:ea typeface="+mn-ea"/>
                        <a:cs typeface="+mn-cs"/>
                      </a:endParaRPr>
                    </a:p>
                  </a:txBody>
                  <a:tcPr/>
                </a:tc>
                <a:tc>
                  <a:txBody>
                    <a:bodyPr/>
                    <a:lstStyle/>
                    <a:p>
                      <a:endParaRPr lang="de-DE" sz="1400" dirty="0">
                        <a:latin typeface="Proxima Nova Alt Lt"/>
                      </a:endParaRPr>
                    </a:p>
                  </a:txBody>
                  <a:tcPr/>
                </a:tc>
                <a:tc>
                  <a:txBody>
                    <a:bodyPr/>
                    <a:lstStyle/>
                    <a:p>
                      <a:endParaRPr lang="de-DE" sz="1400" dirty="0">
                        <a:latin typeface="Proxima Nova Alt Lt"/>
                      </a:endParaRPr>
                    </a:p>
                  </a:txBody>
                  <a:tcPr/>
                </a:tc>
                <a:tc>
                  <a:txBody>
                    <a:bodyPr/>
                    <a:lstStyle/>
                    <a:p>
                      <a:endParaRPr lang="de-DE" sz="1400" dirty="0">
                        <a:latin typeface="Proxima Nova Alt Lt"/>
                      </a:endParaRPr>
                    </a:p>
                  </a:txBody>
                  <a:tcPr/>
                </a:tc>
                <a:tc>
                  <a:txBody>
                    <a:bodyPr/>
                    <a:lstStyle/>
                    <a:p>
                      <a:pPr marL="0" algn="ctr" defTabSz="914400" rtl="0" eaLnBrk="1" latinLnBrk="0" hangingPunct="1"/>
                      <a:endParaRPr lang="de-DE" sz="1400" b="0" kern="1200" dirty="0">
                        <a:solidFill>
                          <a:schemeClr val="tx1">
                            <a:lumMod val="50000"/>
                            <a:lumOff val="50000"/>
                          </a:schemeClr>
                        </a:solidFill>
                        <a:latin typeface="Proxima Nova Alt Lt"/>
                        <a:ea typeface="+mn-ea"/>
                        <a:cs typeface="+mn-cs"/>
                      </a:endParaRPr>
                    </a:p>
                  </a:txBody>
                  <a:tcPr/>
                </a:tc>
                <a:extLst>
                  <a:ext uri="{0D108BD9-81ED-4DB2-BD59-A6C34878D82A}">
                    <a16:rowId xmlns:a16="http://schemas.microsoft.com/office/drawing/2014/main" val="10001"/>
                  </a:ext>
                </a:extLst>
              </a:tr>
              <a:tr h="459245">
                <a:tc>
                  <a:txBody>
                    <a:bodyPr/>
                    <a:lstStyle/>
                    <a:p>
                      <a:pPr marL="0" algn="l" defTabSz="914400" rtl="0" eaLnBrk="1" latinLnBrk="0" hangingPunct="1"/>
                      <a:r>
                        <a:rPr lang="de-DE" sz="1400" b="0" kern="1200" dirty="0">
                          <a:solidFill>
                            <a:schemeClr val="tx1">
                              <a:lumMod val="50000"/>
                              <a:lumOff val="50000"/>
                            </a:schemeClr>
                          </a:solidFill>
                          <a:latin typeface="+mj-lt"/>
                          <a:ea typeface="+mn-ea"/>
                          <a:cs typeface="+mn-cs"/>
                        </a:rPr>
                        <a:t>Different Sizes </a:t>
                      </a:r>
                    </a:p>
                  </a:txBody>
                  <a:tcPr marT="36000" marB="36000" anchor="ctr"/>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extLst>
                  <a:ext uri="{0D108BD9-81ED-4DB2-BD59-A6C34878D82A}">
                    <a16:rowId xmlns:a16="http://schemas.microsoft.com/office/drawing/2014/main" val="10002"/>
                  </a:ext>
                </a:extLst>
              </a:tr>
              <a:tr h="473318">
                <a:tc>
                  <a:txBody>
                    <a:bodyPr/>
                    <a:lstStyle/>
                    <a:p>
                      <a:pPr marL="0" algn="l" defTabSz="914400" rtl="0" eaLnBrk="1" latinLnBrk="0" hangingPunct="1"/>
                      <a:r>
                        <a:rPr lang="en-US" sz="1400" b="0" kern="1200" dirty="0">
                          <a:solidFill>
                            <a:schemeClr val="tx1">
                              <a:lumMod val="50000"/>
                              <a:lumOff val="50000"/>
                            </a:schemeClr>
                          </a:solidFill>
                          <a:latin typeface="+mj-lt"/>
                          <a:ea typeface="+mn-ea"/>
                          <a:cs typeface="+mn-cs"/>
                        </a:rPr>
                        <a:t>Provides midline </a:t>
                      </a:r>
                      <a:r>
                        <a:rPr lang="en-US" sz="1400" b="0" kern="1200" dirty="0" err="1">
                          <a:solidFill>
                            <a:schemeClr val="tx1">
                              <a:lumMod val="50000"/>
                              <a:lumOff val="50000"/>
                            </a:schemeClr>
                          </a:solidFill>
                          <a:latin typeface="+mj-lt"/>
                          <a:ea typeface="+mn-ea"/>
                          <a:cs typeface="+mn-cs"/>
                        </a:rPr>
                        <a:t>stabilisation</a:t>
                      </a:r>
                      <a:r>
                        <a:rPr lang="en-US" sz="1400" b="0" kern="1200" dirty="0">
                          <a:solidFill>
                            <a:schemeClr val="tx1">
                              <a:lumMod val="50000"/>
                              <a:lumOff val="50000"/>
                            </a:schemeClr>
                          </a:solidFill>
                          <a:latin typeface="+mj-lt"/>
                          <a:ea typeface="+mn-ea"/>
                          <a:cs typeface="+mn-cs"/>
                        </a:rPr>
                        <a:t> and pressure relief at the same time</a:t>
                      </a:r>
                      <a:endParaRPr lang="de-DE" sz="1400" b="0" kern="1200" dirty="0">
                        <a:solidFill>
                          <a:schemeClr val="tx1">
                            <a:lumMod val="50000"/>
                            <a:lumOff val="50000"/>
                          </a:schemeClr>
                        </a:solidFill>
                        <a:latin typeface="+mj-lt"/>
                        <a:ea typeface="+mn-ea"/>
                        <a:cs typeface="+mn-cs"/>
                      </a:endParaRPr>
                    </a:p>
                  </a:txBody>
                  <a:tcPr marT="36000" marB="36000" anchor="ctr"/>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extLst>
                  <a:ext uri="{0D108BD9-81ED-4DB2-BD59-A6C34878D82A}">
                    <a16:rowId xmlns:a16="http://schemas.microsoft.com/office/drawing/2014/main" val="10003"/>
                  </a:ext>
                </a:extLst>
              </a:tr>
              <a:tr h="422031">
                <a:tc>
                  <a:txBody>
                    <a:bodyPr/>
                    <a:lstStyle/>
                    <a:p>
                      <a:pPr marL="0" algn="l" defTabSz="914400" rtl="0" eaLnBrk="1" latinLnBrk="0" hangingPunct="1"/>
                      <a:r>
                        <a:rPr lang="en-US" sz="1400" b="0" kern="1200" dirty="0">
                          <a:solidFill>
                            <a:schemeClr val="tx1">
                              <a:lumMod val="50000"/>
                              <a:lumOff val="50000"/>
                            </a:schemeClr>
                          </a:solidFill>
                          <a:latin typeface="+mj-lt"/>
                          <a:ea typeface="+mn-ea"/>
                          <a:cs typeface="+mn-cs"/>
                        </a:rPr>
                        <a:t>Supports back and side position</a:t>
                      </a:r>
                      <a:endParaRPr lang="de-DE" sz="1400" b="0" kern="1200" dirty="0">
                        <a:solidFill>
                          <a:schemeClr val="tx1">
                            <a:lumMod val="50000"/>
                            <a:lumOff val="50000"/>
                          </a:schemeClr>
                        </a:solidFill>
                        <a:latin typeface="+mj-lt"/>
                        <a:ea typeface="+mn-ea"/>
                        <a:cs typeface="+mn-cs"/>
                      </a:endParaRPr>
                    </a:p>
                  </a:txBody>
                  <a:tcPr marT="36000" marB="36000" anchor="ctr"/>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extLst>
                  <a:ext uri="{0D108BD9-81ED-4DB2-BD59-A6C34878D82A}">
                    <a16:rowId xmlns:a16="http://schemas.microsoft.com/office/drawing/2014/main" val="10004"/>
                  </a:ext>
                </a:extLst>
              </a:tr>
              <a:tr h="411982">
                <a:tc>
                  <a:txBody>
                    <a:bodyPr/>
                    <a:lstStyle/>
                    <a:p>
                      <a:pPr marL="0" algn="l" defTabSz="914400" rtl="0" eaLnBrk="1" latinLnBrk="0" hangingPunct="1"/>
                      <a:r>
                        <a:rPr lang="en-US" sz="1400" b="0" kern="1200" dirty="0">
                          <a:solidFill>
                            <a:schemeClr val="tx1">
                              <a:lumMod val="50000"/>
                              <a:lumOff val="50000"/>
                            </a:schemeClr>
                          </a:solidFill>
                          <a:latin typeface="+mj-lt"/>
                          <a:ea typeface="+mn-ea"/>
                          <a:cs typeface="+mn-cs"/>
                        </a:rPr>
                        <a:t>Easy daily cleaning during the NICU stay </a:t>
                      </a:r>
                      <a:endParaRPr lang="de-DE" sz="1400" b="0" kern="1200" dirty="0">
                        <a:solidFill>
                          <a:schemeClr val="tx1">
                            <a:lumMod val="50000"/>
                            <a:lumOff val="50000"/>
                          </a:schemeClr>
                        </a:solidFill>
                        <a:latin typeface="+mj-lt"/>
                        <a:ea typeface="+mn-ea"/>
                        <a:cs typeface="+mn-cs"/>
                      </a:endParaRPr>
                    </a:p>
                  </a:txBody>
                  <a:tcPr marT="36000" marB="36000" anchor="ctr"/>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extLst>
                  <a:ext uri="{0D108BD9-81ED-4DB2-BD59-A6C34878D82A}">
                    <a16:rowId xmlns:a16="http://schemas.microsoft.com/office/drawing/2014/main" val="10005"/>
                  </a:ext>
                </a:extLst>
              </a:tr>
              <a:tr h="422031">
                <a:tc>
                  <a:txBody>
                    <a:bodyPr/>
                    <a:lstStyle/>
                    <a:p>
                      <a:pPr marL="0" algn="l" defTabSz="914400" rtl="0" eaLnBrk="1" latinLnBrk="0" hangingPunct="1"/>
                      <a:r>
                        <a:rPr lang="de-DE" sz="1400" b="0" kern="1200" dirty="0" err="1">
                          <a:solidFill>
                            <a:schemeClr val="tx1">
                              <a:lumMod val="50000"/>
                              <a:lumOff val="50000"/>
                            </a:schemeClr>
                          </a:solidFill>
                          <a:latin typeface="+mj-lt"/>
                          <a:ea typeface="+mn-ea"/>
                          <a:cs typeface="+mn-cs"/>
                        </a:rPr>
                        <a:t>Disposable</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covers</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available</a:t>
                      </a:r>
                      <a:endParaRPr lang="de-DE" sz="1400" b="0" kern="1200" dirty="0">
                        <a:solidFill>
                          <a:schemeClr val="tx1">
                            <a:lumMod val="50000"/>
                            <a:lumOff val="50000"/>
                          </a:schemeClr>
                        </a:solidFill>
                        <a:latin typeface="+mj-lt"/>
                        <a:ea typeface="+mn-ea"/>
                        <a:cs typeface="+mn-cs"/>
                      </a:endParaRPr>
                    </a:p>
                  </a:txBody>
                  <a:tcPr marT="36000" marB="36000" anchor="ctr"/>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extLst>
                  <a:ext uri="{0D108BD9-81ED-4DB2-BD59-A6C34878D82A}">
                    <a16:rowId xmlns:a16="http://schemas.microsoft.com/office/drawing/2014/main" val="10006"/>
                  </a:ext>
                </a:extLst>
              </a:tr>
              <a:tr h="462224">
                <a:tc>
                  <a:txBody>
                    <a:bodyPr/>
                    <a:lstStyle/>
                    <a:p>
                      <a:pPr marL="0" algn="l" defTabSz="914400" rtl="0" eaLnBrk="1" latinLnBrk="0" hangingPunct="1"/>
                      <a:r>
                        <a:rPr lang="en-US" sz="1400" b="0" kern="1200" dirty="0">
                          <a:solidFill>
                            <a:schemeClr val="tx1">
                              <a:lumMod val="50000"/>
                              <a:lumOff val="50000"/>
                            </a:schemeClr>
                          </a:solidFill>
                          <a:latin typeface="+mj-lt"/>
                          <a:ea typeface="+mn-ea"/>
                          <a:cs typeface="+mn-cs"/>
                        </a:rPr>
                        <a:t>No hindrance to own movement</a:t>
                      </a:r>
                      <a:endParaRPr lang="de-DE" sz="1400" b="0" kern="1200" dirty="0">
                        <a:solidFill>
                          <a:schemeClr val="tx1">
                            <a:lumMod val="50000"/>
                            <a:lumOff val="50000"/>
                          </a:schemeClr>
                        </a:solidFill>
                        <a:latin typeface="+mj-lt"/>
                        <a:ea typeface="+mn-ea"/>
                        <a:cs typeface="+mn-cs"/>
                      </a:endParaRPr>
                    </a:p>
                  </a:txBody>
                  <a:tcPr marT="36000" marB="36000" anchor="ctr"/>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extLst>
                  <a:ext uri="{0D108BD9-81ED-4DB2-BD59-A6C34878D82A}">
                    <a16:rowId xmlns:a16="http://schemas.microsoft.com/office/drawing/2014/main" val="10007"/>
                  </a:ext>
                </a:extLst>
              </a:tr>
              <a:tr h="459245">
                <a:tc>
                  <a:txBody>
                    <a:bodyPr/>
                    <a:lstStyle/>
                    <a:p>
                      <a:pPr marL="0" algn="l" defTabSz="914400" rtl="0" eaLnBrk="1" latinLnBrk="0" hangingPunct="1"/>
                      <a:r>
                        <a:rPr lang="de-DE" sz="1400" b="0" kern="1200" dirty="0">
                          <a:solidFill>
                            <a:schemeClr val="tx1">
                              <a:lumMod val="50000"/>
                              <a:lumOff val="50000"/>
                            </a:schemeClr>
                          </a:solidFill>
                          <a:latin typeface="+mj-lt"/>
                          <a:ea typeface="+mn-ea"/>
                          <a:cs typeface="+mn-cs"/>
                        </a:rPr>
                        <a:t>Multiple </a:t>
                      </a:r>
                      <a:r>
                        <a:rPr lang="de-DE" sz="1400" b="0" kern="1200" dirty="0" err="1">
                          <a:solidFill>
                            <a:schemeClr val="tx1">
                              <a:lumMod val="50000"/>
                              <a:lumOff val="50000"/>
                            </a:schemeClr>
                          </a:solidFill>
                          <a:latin typeface="+mj-lt"/>
                          <a:ea typeface="+mn-ea"/>
                          <a:cs typeface="+mn-cs"/>
                        </a:rPr>
                        <a:t>use</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possible</a:t>
                      </a:r>
                      <a:endParaRPr lang="de-DE" sz="1400" b="0" kern="1200" dirty="0">
                        <a:solidFill>
                          <a:schemeClr val="tx1">
                            <a:lumMod val="50000"/>
                            <a:lumOff val="50000"/>
                          </a:schemeClr>
                        </a:solidFill>
                        <a:latin typeface="+mj-lt"/>
                        <a:ea typeface="+mn-ea"/>
                        <a:cs typeface="+mn-cs"/>
                      </a:endParaRPr>
                    </a:p>
                  </a:txBody>
                  <a:tcPr marT="36000" marB="36000" anchor="ctr"/>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extLst>
                  <a:ext uri="{0D108BD9-81ED-4DB2-BD59-A6C34878D82A}">
                    <a16:rowId xmlns:a16="http://schemas.microsoft.com/office/drawing/2014/main" val="10008"/>
                  </a:ext>
                </a:extLst>
              </a:tr>
              <a:tr h="459245">
                <a:tc>
                  <a:txBody>
                    <a:bodyPr/>
                    <a:lstStyle/>
                    <a:p>
                      <a:pPr marL="0" algn="l" defTabSz="914400" rtl="0" eaLnBrk="1" latinLnBrk="0" hangingPunct="1"/>
                      <a:r>
                        <a:rPr lang="de-DE" sz="1400" b="0" kern="1200" dirty="0">
                          <a:solidFill>
                            <a:schemeClr val="tx1">
                              <a:lumMod val="50000"/>
                              <a:lumOff val="50000"/>
                            </a:schemeClr>
                          </a:solidFill>
                          <a:latin typeface="+mj-lt"/>
                          <a:ea typeface="+mn-ea"/>
                          <a:cs typeface="+mn-cs"/>
                        </a:rPr>
                        <a:t>Easy </a:t>
                      </a:r>
                      <a:r>
                        <a:rPr lang="de-DE" sz="1400" b="0" kern="1200" dirty="0" err="1">
                          <a:solidFill>
                            <a:schemeClr val="tx1">
                              <a:lumMod val="50000"/>
                              <a:lumOff val="50000"/>
                            </a:schemeClr>
                          </a:solidFill>
                          <a:latin typeface="+mj-lt"/>
                          <a:ea typeface="+mn-ea"/>
                          <a:cs typeface="+mn-cs"/>
                        </a:rPr>
                        <a:t>repositioning</a:t>
                      </a:r>
                      <a:endParaRPr lang="de-DE" sz="1400" b="0" kern="1200" dirty="0">
                        <a:solidFill>
                          <a:schemeClr val="tx1">
                            <a:lumMod val="50000"/>
                            <a:lumOff val="50000"/>
                          </a:schemeClr>
                        </a:solidFill>
                        <a:latin typeface="+mj-lt"/>
                        <a:ea typeface="+mn-ea"/>
                        <a:cs typeface="+mn-cs"/>
                      </a:endParaRPr>
                    </a:p>
                  </a:txBody>
                  <a:tcPr marT="36000" marB="36000" anchor="ctr"/>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extLst>
                  <a:ext uri="{0D108BD9-81ED-4DB2-BD59-A6C34878D82A}">
                    <a16:rowId xmlns:a16="http://schemas.microsoft.com/office/drawing/2014/main" val="10009"/>
                  </a:ext>
                </a:extLst>
              </a:tr>
              <a:tr h="459245">
                <a:tc>
                  <a:txBody>
                    <a:bodyPr/>
                    <a:lstStyle/>
                    <a:p>
                      <a:pPr marL="0" algn="l" defTabSz="914400" rtl="0" eaLnBrk="1" latinLnBrk="0" hangingPunct="1"/>
                      <a:r>
                        <a:rPr lang="en-US" sz="1400" b="0" kern="1200" dirty="0">
                          <a:solidFill>
                            <a:schemeClr val="tx1">
                              <a:lumMod val="50000"/>
                              <a:lumOff val="50000"/>
                            </a:schemeClr>
                          </a:solidFill>
                          <a:latin typeface="+mj-lt"/>
                          <a:ea typeface="+mn-ea"/>
                          <a:cs typeface="+mn-cs"/>
                        </a:rPr>
                        <a:t>Brackets for medical tubes or devices</a:t>
                      </a:r>
                      <a:endParaRPr lang="de-DE" sz="1400" b="0" kern="1200" dirty="0">
                        <a:solidFill>
                          <a:schemeClr val="tx1">
                            <a:lumMod val="50000"/>
                            <a:lumOff val="50000"/>
                          </a:schemeClr>
                        </a:solidFill>
                        <a:latin typeface="+mj-lt"/>
                        <a:ea typeface="+mn-ea"/>
                        <a:cs typeface="+mn-cs"/>
                      </a:endParaRPr>
                    </a:p>
                  </a:txBody>
                  <a:tcPr marT="36000" marB="36000" anchor="ctr"/>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extLst>
                  <a:ext uri="{0D108BD9-81ED-4DB2-BD59-A6C34878D82A}">
                    <a16:rowId xmlns:a16="http://schemas.microsoft.com/office/drawing/2014/main" val="10010"/>
                  </a:ext>
                </a:extLst>
              </a:tr>
              <a:tr h="459245">
                <a:tc>
                  <a:txBody>
                    <a:bodyPr/>
                    <a:lstStyle/>
                    <a:p>
                      <a:pPr marL="0" algn="l" defTabSz="914400" rtl="0" eaLnBrk="1" latinLnBrk="0" hangingPunct="1"/>
                      <a:r>
                        <a:rPr lang="de-DE" sz="1400" b="0" kern="1200" dirty="0" err="1">
                          <a:solidFill>
                            <a:schemeClr val="tx1">
                              <a:lumMod val="50000"/>
                              <a:lumOff val="50000"/>
                            </a:schemeClr>
                          </a:solidFill>
                          <a:latin typeface="+mj-lt"/>
                          <a:ea typeface="+mn-ea"/>
                          <a:cs typeface="+mn-cs"/>
                        </a:rPr>
                        <a:t>prevents</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new</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pressure</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points</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for</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skin</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ulcers</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or</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the</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development</a:t>
                      </a:r>
                      <a:r>
                        <a:rPr lang="de-DE" sz="1400" b="0" kern="1200" dirty="0">
                          <a:solidFill>
                            <a:schemeClr val="tx1">
                              <a:lumMod val="50000"/>
                              <a:lumOff val="50000"/>
                            </a:schemeClr>
                          </a:solidFill>
                          <a:latin typeface="+mj-lt"/>
                          <a:ea typeface="+mn-ea"/>
                          <a:cs typeface="+mn-cs"/>
                        </a:rPr>
                        <a:t> </a:t>
                      </a:r>
                      <a:r>
                        <a:rPr lang="de-DE" sz="1400" b="0" kern="1200" dirty="0" err="1">
                          <a:solidFill>
                            <a:schemeClr val="tx1">
                              <a:lumMod val="50000"/>
                              <a:lumOff val="50000"/>
                            </a:schemeClr>
                          </a:solidFill>
                          <a:latin typeface="+mj-lt"/>
                          <a:ea typeface="+mn-ea"/>
                          <a:cs typeface="+mn-cs"/>
                        </a:rPr>
                        <a:t>of</a:t>
                      </a:r>
                      <a:r>
                        <a:rPr lang="de-DE" sz="1400" b="0" kern="1200" dirty="0">
                          <a:solidFill>
                            <a:schemeClr val="tx1">
                              <a:lumMod val="50000"/>
                              <a:lumOff val="50000"/>
                            </a:schemeClr>
                          </a:solidFill>
                          <a:latin typeface="+mj-lt"/>
                          <a:ea typeface="+mn-ea"/>
                          <a:cs typeface="+mn-cs"/>
                        </a:rPr>
                        <a:t> a </a:t>
                      </a:r>
                      <a:r>
                        <a:rPr lang="de-DE" sz="1400" b="0" kern="1200" dirty="0" err="1">
                          <a:solidFill>
                            <a:schemeClr val="tx1">
                              <a:lumMod val="50000"/>
                              <a:lumOff val="50000"/>
                            </a:schemeClr>
                          </a:solidFill>
                          <a:latin typeface="+mj-lt"/>
                          <a:ea typeface="+mn-ea"/>
                          <a:cs typeface="+mn-cs"/>
                        </a:rPr>
                        <a:t>turricephalus</a:t>
                      </a:r>
                      <a:endParaRPr lang="de-DE" sz="1400" b="0" kern="1200" dirty="0">
                        <a:solidFill>
                          <a:schemeClr val="tx1">
                            <a:lumMod val="50000"/>
                            <a:lumOff val="50000"/>
                          </a:schemeClr>
                        </a:solidFill>
                        <a:latin typeface="+mj-lt"/>
                        <a:ea typeface="+mn-ea"/>
                        <a:cs typeface="+mn-cs"/>
                      </a:endParaRPr>
                    </a:p>
                  </a:txBody>
                  <a:tcPr marT="36000" marB="36000" anchor="ctr"/>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tc>
                  <a:txBody>
                    <a:bodyPr/>
                    <a:lstStyle/>
                    <a:p>
                      <a:endParaRPr lang="de-DE" sz="1200" dirty="0">
                        <a:latin typeface="Proxima Nova Alt Lt"/>
                      </a:endParaRPr>
                    </a:p>
                  </a:txBody>
                  <a:tcPr marT="36000" marB="36000"/>
                </a:tc>
                <a:extLst>
                  <a:ext uri="{0D108BD9-81ED-4DB2-BD59-A6C34878D82A}">
                    <a16:rowId xmlns:a16="http://schemas.microsoft.com/office/drawing/2014/main" val="10011"/>
                  </a:ext>
                </a:extLst>
              </a:tr>
            </a:tbl>
          </a:graphicData>
        </a:graphic>
      </p:graphicFrame>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945547" y="1051848"/>
            <a:ext cx="754683" cy="79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21198" y="1067778"/>
            <a:ext cx="898193" cy="801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8149556" y="2086613"/>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57" name="Textfeld 56"/>
          <p:cNvSpPr txBox="1"/>
          <p:nvPr/>
        </p:nvSpPr>
        <p:spPr>
          <a:xfrm>
            <a:off x="9200653" y="2086613"/>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62" name="Textfeld 61"/>
          <p:cNvSpPr txBox="1"/>
          <p:nvPr/>
        </p:nvSpPr>
        <p:spPr>
          <a:xfrm>
            <a:off x="10304535" y="2096661"/>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63" name="Textfeld 62"/>
          <p:cNvSpPr txBox="1"/>
          <p:nvPr/>
        </p:nvSpPr>
        <p:spPr>
          <a:xfrm>
            <a:off x="11406518" y="2111021"/>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4" name="Textfeld 3"/>
          <p:cNvSpPr txBox="1"/>
          <p:nvPr/>
        </p:nvSpPr>
        <p:spPr>
          <a:xfrm>
            <a:off x="8175112" y="2604730"/>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64" name="Textfeld 63"/>
          <p:cNvSpPr txBox="1"/>
          <p:nvPr/>
        </p:nvSpPr>
        <p:spPr>
          <a:xfrm>
            <a:off x="9234777" y="2614779"/>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65" name="Textfeld 64"/>
          <p:cNvSpPr txBox="1"/>
          <p:nvPr/>
        </p:nvSpPr>
        <p:spPr>
          <a:xfrm>
            <a:off x="10342190" y="2612573"/>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66" name="Textfeld 65"/>
          <p:cNvSpPr txBox="1"/>
          <p:nvPr/>
        </p:nvSpPr>
        <p:spPr>
          <a:xfrm>
            <a:off x="11395633" y="2559093"/>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68" name="Textfeld 67"/>
          <p:cNvSpPr txBox="1"/>
          <p:nvPr/>
        </p:nvSpPr>
        <p:spPr>
          <a:xfrm>
            <a:off x="9236457" y="3088715"/>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69" name="Textfeld 68"/>
          <p:cNvSpPr txBox="1"/>
          <p:nvPr/>
        </p:nvSpPr>
        <p:spPr>
          <a:xfrm>
            <a:off x="10343870" y="3086509"/>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70" name="Textfeld 69"/>
          <p:cNvSpPr txBox="1"/>
          <p:nvPr/>
        </p:nvSpPr>
        <p:spPr>
          <a:xfrm>
            <a:off x="11397313" y="3033029"/>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71" name="Textfeld 70"/>
          <p:cNvSpPr txBox="1"/>
          <p:nvPr/>
        </p:nvSpPr>
        <p:spPr>
          <a:xfrm>
            <a:off x="8134920" y="2981905"/>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73" name="Textfeld 72"/>
          <p:cNvSpPr txBox="1"/>
          <p:nvPr/>
        </p:nvSpPr>
        <p:spPr>
          <a:xfrm>
            <a:off x="9172189" y="3454821"/>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74" name="Textfeld 73"/>
          <p:cNvSpPr txBox="1"/>
          <p:nvPr/>
        </p:nvSpPr>
        <p:spPr>
          <a:xfrm>
            <a:off x="10276071" y="3464869"/>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75" name="Textfeld 74"/>
          <p:cNvSpPr txBox="1"/>
          <p:nvPr/>
        </p:nvSpPr>
        <p:spPr>
          <a:xfrm>
            <a:off x="11378054" y="3479229"/>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76" name="Textfeld 75"/>
          <p:cNvSpPr txBox="1"/>
          <p:nvPr/>
        </p:nvSpPr>
        <p:spPr>
          <a:xfrm>
            <a:off x="8175112" y="3498239"/>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77" name="Textfeld 76"/>
          <p:cNvSpPr txBox="1"/>
          <p:nvPr/>
        </p:nvSpPr>
        <p:spPr>
          <a:xfrm>
            <a:off x="9173869" y="3848373"/>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78" name="Textfeld 77"/>
          <p:cNvSpPr txBox="1"/>
          <p:nvPr/>
        </p:nvSpPr>
        <p:spPr>
          <a:xfrm>
            <a:off x="10277751" y="3858421"/>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79" name="Textfeld 78"/>
          <p:cNvSpPr txBox="1"/>
          <p:nvPr/>
        </p:nvSpPr>
        <p:spPr>
          <a:xfrm>
            <a:off x="11379734" y="3872781"/>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80" name="Textfeld 79"/>
          <p:cNvSpPr txBox="1"/>
          <p:nvPr/>
        </p:nvSpPr>
        <p:spPr>
          <a:xfrm>
            <a:off x="8176792" y="3921935"/>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81" name="Textfeld 80"/>
          <p:cNvSpPr txBox="1"/>
          <p:nvPr/>
        </p:nvSpPr>
        <p:spPr>
          <a:xfrm>
            <a:off x="9173869" y="4290485"/>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82" name="Textfeld 81"/>
          <p:cNvSpPr txBox="1"/>
          <p:nvPr/>
        </p:nvSpPr>
        <p:spPr>
          <a:xfrm>
            <a:off x="10277751" y="4300533"/>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83" name="Textfeld 82"/>
          <p:cNvSpPr txBox="1"/>
          <p:nvPr/>
        </p:nvSpPr>
        <p:spPr>
          <a:xfrm>
            <a:off x="11379734" y="4314893"/>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84" name="Textfeld 83"/>
          <p:cNvSpPr txBox="1"/>
          <p:nvPr/>
        </p:nvSpPr>
        <p:spPr>
          <a:xfrm>
            <a:off x="8176792" y="4333903"/>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85" name="Textfeld 84"/>
          <p:cNvSpPr txBox="1"/>
          <p:nvPr/>
        </p:nvSpPr>
        <p:spPr>
          <a:xfrm>
            <a:off x="9207993" y="4818651"/>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86" name="Textfeld 85"/>
          <p:cNvSpPr txBox="1"/>
          <p:nvPr/>
        </p:nvSpPr>
        <p:spPr>
          <a:xfrm>
            <a:off x="10315406" y="4816445"/>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87" name="Textfeld 86"/>
          <p:cNvSpPr txBox="1"/>
          <p:nvPr/>
        </p:nvSpPr>
        <p:spPr>
          <a:xfrm>
            <a:off x="11368849" y="4762965"/>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88" name="Textfeld 87"/>
          <p:cNvSpPr txBox="1"/>
          <p:nvPr/>
        </p:nvSpPr>
        <p:spPr>
          <a:xfrm>
            <a:off x="8106456" y="4711841"/>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89" name="Textfeld 88"/>
          <p:cNvSpPr txBox="1"/>
          <p:nvPr/>
        </p:nvSpPr>
        <p:spPr>
          <a:xfrm>
            <a:off x="9165501" y="5176389"/>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90" name="Textfeld 89"/>
          <p:cNvSpPr txBox="1"/>
          <p:nvPr/>
        </p:nvSpPr>
        <p:spPr>
          <a:xfrm>
            <a:off x="10269383" y="5186437"/>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91" name="Textfeld 90"/>
          <p:cNvSpPr txBox="1"/>
          <p:nvPr/>
        </p:nvSpPr>
        <p:spPr>
          <a:xfrm>
            <a:off x="11371366" y="5200797"/>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92" name="Textfeld 91"/>
          <p:cNvSpPr txBox="1"/>
          <p:nvPr/>
        </p:nvSpPr>
        <p:spPr>
          <a:xfrm>
            <a:off x="8168424" y="5249951"/>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94" name="Textfeld 93"/>
          <p:cNvSpPr txBox="1"/>
          <p:nvPr/>
        </p:nvSpPr>
        <p:spPr>
          <a:xfrm>
            <a:off x="9238137" y="5753115"/>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95" name="Textfeld 94"/>
          <p:cNvSpPr txBox="1"/>
          <p:nvPr/>
        </p:nvSpPr>
        <p:spPr>
          <a:xfrm>
            <a:off x="10345550" y="5750909"/>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97" name="Textfeld 96"/>
          <p:cNvSpPr txBox="1"/>
          <p:nvPr/>
        </p:nvSpPr>
        <p:spPr>
          <a:xfrm>
            <a:off x="8136600" y="5646305"/>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98" name="Textfeld 97"/>
          <p:cNvSpPr txBox="1"/>
          <p:nvPr/>
        </p:nvSpPr>
        <p:spPr>
          <a:xfrm>
            <a:off x="11425586" y="5745745"/>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99" name="Textfeld 98"/>
          <p:cNvSpPr txBox="1"/>
          <p:nvPr/>
        </p:nvSpPr>
        <p:spPr>
          <a:xfrm>
            <a:off x="9167181" y="6082389"/>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100" name="Textfeld 99"/>
          <p:cNvSpPr txBox="1"/>
          <p:nvPr/>
        </p:nvSpPr>
        <p:spPr>
          <a:xfrm>
            <a:off x="10271063" y="6092437"/>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101" name="Textfeld 100"/>
          <p:cNvSpPr txBox="1"/>
          <p:nvPr/>
        </p:nvSpPr>
        <p:spPr>
          <a:xfrm>
            <a:off x="11373046" y="6106797"/>
            <a:ext cx="306474" cy="553998"/>
          </a:xfrm>
          <a:prstGeom prst="rect">
            <a:avLst/>
          </a:prstGeom>
          <a:noFill/>
        </p:spPr>
        <p:txBody>
          <a:bodyPr wrap="square" rtlCol="0">
            <a:spAutoFit/>
          </a:bodyPr>
          <a:lstStyle/>
          <a:p>
            <a:r>
              <a:rPr lang="de-DE" sz="3000" dirty="0">
                <a:solidFill>
                  <a:srgbClr val="589BA2"/>
                </a:solidFill>
                <a:latin typeface="Wingdings" panose="05000000000000000000" pitchFamily="2" charset="2"/>
              </a:rPr>
              <a:t>ü</a:t>
            </a:r>
          </a:p>
        </p:txBody>
      </p:sp>
      <p:sp>
        <p:nvSpPr>
          <p:cNvPr id="102" name="Textfeld 101"/>
          <p:cNvSpPr txBox="1"/>
          <p:nvPr/>
        </p:nvSpPr>
        <p:spPr>
          <a:xfrm>
            <a:off x="8170104" y="6155951"/>
            <a:ext cx="720530" cy="369332"/>
          </a:xfrm>
          <a:prstGeom prst="rect">
            <a:avLst/>
          </a:prstGeom>
          <a:noFill/>
        </p:spPr>
        <p:txBody>
          <a:bodyPr wrap="square" rtlCol="0">
            <a:spAutoFit/>
          </a:bodyPr>
          <a:lstStyle/>
          <a:p>
            <a:r>
              <a:rPr lang="de-DE" b="1" dirty="0">
                <a:solidFill>
                  <a:srgbClr val="9B358F"/>
                </a:solidFill>
                <a:latin typeface="Proxima Nova Alt Lt"/>
              </a:rPr>
              <a:t>X</a:t>
            </a:r>
          </a:p>
        </p:txBody>
      </p:sp>
      <p:sp>
        <p:nvSpPr>
          <p:cNvPr id="103" name="Textfeld 102"/>
          <p:cNvSpPr txBox="1"/>
          <p:nvPr/>
        </p:nvSpPr>
        <p:spPr>
          <a:xfrm>
            <a:off x="261255" y="3039161"/>
            <a:ext cx="3858567" cy="1446550"/>
          </a:xfrm>
          <a:prstGeom prst="rect">
            <a:avLst/>
          </a:prstGeom>
          <a:noFill/>
        </p:spPr>
        <p:txBody>
          <a:bodyPr wrap="square" rtlCol="0">
            <a:spAutoFit/>
          </a:bodyPr>
          <a:lstStyle/>
          <a:p>
            <a:pPr algn="ctr"/>
            <a:r>
              <a:rPr lang="en-US" sz="2800" cap="small" dirty="0">
                <a:solidFill>
                  <a:schemeClr val="bg1"/>
                </a:solidFill>
                <a:latin typeface="+mj-lt"/>
              </a:rPr>
              <a:t>Comparison with other Systems (1/2)</a:t>
            </a:r>
          </a:p>
          <a:p>
            <a:pPr algn="ctr"/>
            <a:endParaRPr lang="en-US" sz="3200" b="1" dirty="0">
              <a:solidFill>
                <a:schemeClr val="bg1"/>
              </a:solidFill>
              <a:latin typeface="+mj-lt"/>
            </a:endParaRP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81937" y="1060040"/>
            <a:ext cx="759585" cy="84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86786" y="1051848"/>
            <a:ext cx="777073" cy="777073"/>
          </a:xfrm>
          <a:prstGeom prst="rect">
            <a:avLst/>
          </a:prstGeom>
        </p:spPr>
      </p:pic>
    </p:spTree>
    <p:extLst>
      <p:ext uri="{BB962C8B-B14F-4D97-AF65-F5344CB8AC3E}">
        <p14:creationId xmlns:p14="http://schemas.microsoft.com/office/powerpoint/2010/main" val="951253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sz="2800" cap="small" dirty="0">
                <a:solidFill>
                  <a:srgbClr val="919191"/>
                </a:solidFill>
                <a:latin typeface="+mj-lt"/>
              </a:rPr>
              <a:t>Comparison with other systems (2/2)</a:t>
            </a:r>
          </a:p>
          <a:p>
            <a:pPr algn="ctr"/>
            <a:endParaRPr lang="de-DE" sz="2000" dirty="0">
              <a:solidFill>
                <a:srgbClr val="919191"/>
              </a:solidFill>
              <a:latin typeface="+mj-lt"/>
            </a:endParaRPr>
          </a:p>
        </p:txBody>
      </p:sp>
      <p:graphicFrame>
        <p:nvGraphicFramePr>
          <p:cNvPr id="2" name="Tabelle 1"/>
          <p:cNvGraphicFramePr>
            <a:graphicFrameLocks noGrp="1"/>
          </p:cNvGraphicFramePr>
          <p:nvPr>
            <p:extLst>
              <p:ext uri="{D42A27DB-BD31-4B8C-83A1-F6EECF244321}">
                <p14:modId xmlns:p14="http://schemas.microsoft.com/office/powerpoint/2010/main" val="2940913856"/>
              </p:ext>
            </p:extLst>
          </p:nvPr>
        </p:nvGraphicFramePr>
        <p:xfrm>
          <a:off x="925157" y="1190922"/>
          <a:ext cx="10671586" cy="4926949"/>
        </p:xfrm>
        <a:graphic>
          <a:graphicData uri="http://schemas.openxmlformats.org/drawingml/2006/table">
            <a:tbl>
              <a:tblPr firstRow="1" bandRow="1">
                <a:tableStyleId>{F5AB1C69-6EDB-4FF4-983F-18BD219EF322}</a:tableStyleId>
              </a:tblPr>
              <a:tblGrid>
                <a:gridCol w="3195021">
                  <a:extLst>
                    <a:ext uri="{9D8B030D-6E8A-4147-A177-3AD203B41FA5}">
                      <a16:colId xmlns:a16="http://schemas.microsoft.com/office/drawing/2014/main" val="20000"/>
                    </a:ext>
                  </a:extLst>
                </a:gridCol>
                <a:gridCol w="7476565">
                  <a:extLst>
                    <a:ext uri="{9D8B030D-6E8A-4147-A177-3AD203B41FA5}">
                      <a16:colId xmlns:a16="http://schemas.microsoft.com/office/drawing/2014/main" val="20001"/>
                    </a:ext>
                  </a:extLst>
                </a:gridCol>
              </a:tblGrid>
              <a:tr h="452989">
                <a:tc>
                  <a:txBody>
                    <a:bodyPr/>
                    <a:lstStyle/>
                    <a:p>
                      <a:pPr algn="ctr">
                        <a:spcAft>
                          <a:spcPts val="1200"/>
                        </a:spcAft>
                      </a:pPr>
                      <a:r>
                        <a:rPr lang="de-DE" sz="1600" dirty="0">
                          <a:latin typeface="+mj-lt"/>
                        </a:rPr>
                        <a:t>Products</a:t>
                      </a:r>
                      <a:endParaRPr lang="de-DE" sz="1600" dirty="0">
                        <a:solidFill>
                          <a:schemeClr val="bg1">
                            <a:lumMod val="50000"/>
                          </a:schemeClr>
                        </a:solidFill>
                        <a:latin typeface="+mj-lt"/>
                      </a:endParaRPr>
                    </a:p>
                  </a:txBody>
                  <a:tcPr marT="93600" marB="93600" anchor="ctr"/>
                </a:tc>
                <a:tc>
                  <a:txBody>
                    <a:bodyPr/>
                    <a:lstStyle/>
                    <a:p>
                      <a:pPr algn="ctr">
                        <a:spcAft>
                          <a:spcPts val="1200"/>
                        </a:spcAft>
                      </a:pPr>
                      <a:r>
                        <a:rPr lang="de-DE" sz="1600" dirty="0" err="1">
                          <a:latin typeface="+mj-lt"/>
                        </a:rPr>
                        <a:t>Challenges</a:t>
                      </a:r>
                      <a:endParaRPr lang="de-DE" sz="1600" dirty="0">
                        <a:solidFill>
                          <a:schemeClr val="bg1">
                            <a:lumMod val="50000"/>
                          </a:schemeClr>
                        </a:solidFill>
                        <a:latin typeface="+mj-lt"/>
                      </a:endParaRPr>
                    </a:p>
                  </a:txBody>
                  <a:tcPr marT="93600" marB="93600" anchor="ctr"/>
                </a:tc>
                <a:extLst>
                  <a:ext uri="{0D108BD9-81ED-4DB2-BD59-A6C34878D82A}">
                    <a16:rowId xmlns:a16="http://schemas.microsoft.com/office/drawing/2014/main" val="10000"/>
                  </a:ext>
                </a:extLst>
              </a:tr>
              <a:tr h="1629824">
                <a:tc>
                  <a:txBody>
                    <a:bodyPr/>
                    <a:lstStyle/>
                    <a:p>
                      <a:pPr marL="180000" indent="-180000">
                        <a:spcAft>
                          <a:spcPts val="1200"/>
                        </a:spcAft>
                      </a:pPr>
                      <a:r>
                        <a:rPr lang="de-DE" sz="1600" dirty="0" err="1">
                          <a:solidFill>
                            <a:schemeClr val="tx1">
                              <a:lumMod val="65000"/>
                              <a:lumOff val="35000"/>
                            </a:schemeClr>
                          </a:solidFill>
                          <a:latin typeface="+mj-lt"/>
                        </a:rPr>
                        <a:t>Tortle</a:t>
                      </a:r>
                      <a:r>
                        <a:rPr lang="de-DE" sz="1600" dirty="0">
                          <a:solidFill>
                            <a:schemeClr val="tx1">
                              <a:lumMod val="65000"/>
                              <a:lumOff val="35000"/>
                            </a:schemeClr>
                          </a:solidFill>
                          <a:latin typeface="+mj-lt"/>
                        </a:rPr>
                        <a:t> </a:t>
                      </a:r>
                      <a:r>
                        <a:rPr lang="de-DE" sz="1600" dirty="0" err="1">
                          <a:solidFill>
                            <a:schemeClr val="tx1">
                              <a:lumMod val="65000"/>
                              <a:lumOff val="35000"/>
                            </a:schemeClr>
                          </a:solidFill>
                          <a:latin typeface="+mj-lt"/>
                        </a:rPr>
                        <a:t>Midliner</a:t>
                      </a:r>
                      <a:endParaRPr lang="de-DE" sz="1600" dirty="0">
                        <a:solidFill>
                          <a:schemeClr val="tx1">
                            <a:lumMod val="65000"/>
                            <a:lumOff val="35000"/>
                          </a:schemeClr>
                        </a:solidFill>
                        <a:latin typeface="+mj-lt"/>
                      </a:endParaRPr>
                    </a:p>
                    <a:p>
                      <a:pPr marL="180000" indent="-180000">
                        <a:spcAft>
                          <a:spcPts val="1200"/>
                        </a:spcAft>
                      </a:pPr>
                      <a:endParaRPr lang="de-DE" sz="1400" dirty="0">
                        <a:solidFill>
                          <a:schemeClr val="tx1">
                            <a:lumMod val="65000"/>
                            <a:lumOff val="35000"/>
                          </a:schemeClr>
                        </a:solidFill>
                        <a:latin typeface="Proxima Nova Alt Lt"/>
                      </a:endParaRPr>
                    </a:p>
                    <a:p>
                      <a:pPr marL="180000" indent="-180000">
                        <a:spcAft>
                          <a:spcPts val="1200"/>
                        </a:spcAft>
                      </a:pPr>
                      <a:endParaRPr lang="de-DE" sz="1400" dirty="0">
                        <a:solidFill>
                          <a:schemeClr val="tx1">
                            <a:lumMod val="65000"/>
                            <a:lumOff val="35000"/>
                          </a:schemeClr>
                        </a:solidFill>
                        <a:latin typeface="Proxima Nova Alt Lt"/>
                      </a:endParaRPr>
                    </a:p>
                    <a:p>
                      <a:pPr marL="180000" indent="-180000">
                        <a:spcAft>
                          <a:spcPts val="1200"/>
                        </a:spcAft>
                      </a:pPr>
                      <a:endParaRPr lang="de-DE" sz="1400" dirty="0">
                        <a:solidFill>
                          <a:schemeClr val="tx1">
                            <a:lumMod val="65000"/>
                            <a:lumOff val="35000"/>
                          </a:schemeClr>
                        </a:solidFill>
                        <a:latin typeface="Proxima Nova Alt Lt"/>
                      </a:endParaRPr>
                    </a:p>
                    <a:p>
                      <a:pPr marL="180000" indent="-180000">
                        <a:spcAft>
                          <a:spcPts val="1200"/>
                        </a:spcAft>
                      </a:pPr>
                      <a:endParaRPr lang="de-DE" sz="1400" dirty="0">
                        <a:solidFill>
                          <a:schemeClr val="tx1">
                            <a:lumMod val="65000"/>
                            <a:lumOff val="35000"/>
                          </a:schemeClr>
                        </a:solidFill>
                        <a:latin typeface="Proxima Nova Alt Lt"/>
                      </a:endParaRPr>
                    </a:p>
                    <a:p>
                      <a:pPr marL="180000" indent="-180000">
                        <a:spcAft>
                          <a:spcPts val="1200"/>
                        </a:spcAft>
                      </a:pPr>
                      <a:endParaRPr lang="de-DE" sz="1400" b="1" dirty="0">
                        <a:solidFill>
                          <a:schemeClr val="tx1">
                            <a:lumMod val="65000"/>
                            <a:lumOff val="35000"/>
                          </a:schemeClr>
                        </a:solidFill>
                        <a:latin typeface="Proxima Nova Alt Lt"/>
                      </a:endParaRPr>
                    </a:p>
                  </a:txBody>
                  <a:tcPr marT="93600" marB="93600"/>
                </a:tc>
                <a:tc>
                  <a:txBody>
                    <a:bodyPr/>
                    <a:lstStyle/>
                    <a:p>
                      <a:pPr marL="171450" indent="-171450">
                        <a:spcAft>
                          <a:spcPts val="600"/>
                        </a:spcAft>
                        <a:buFont typeface="Arial"/>
                        <a:buChar char="•"/>
                      </a:pPr>
                      <a:r>
                        <a:rPr lang="en-US" sz="1600" dirty="0">
                          <a:solidFill>
                            <a:schemeClr val="tx1">
                              <a:lumMod val="65000"/>
                              <a:lumOff val="35000"/>
                            </a:schemeClr>
                          </a:solidFill>
                          <a:latin typeface="+mj-lt"/>
                        </a:rPr>
                        <a:t>Extensive adjustment to the product necessary to change the positioning</a:t>
                      </a:r>
                    </a:p>
                    <a:p>
                      <a:pPr marL="171450" indent="-171450">
                        <a:spcAft>
                          <a:spcPts val="600"/>
                        </a:spcAft>
                        <a:buFont typeface="Arial"/>
                        <a:buChar char="•"/>
                      </a:pPr>
                      <a:r>
                        <a:rPr lang="en-US" sz="1600" dirty="0">
                          <a:solidFill>
                            <a:schemeClr val="tx1">
                              <a:lumMod val="65000"/>
                              <a:lumOff val="35000"/>
                            </a:schemeClr>
                          </a:solidFill>
                          <a:latin typeface="+mj-lt"/>
                        </a:rPr>
                        <a:t>No pressure relief of the back of the head in the mid-head position</a:t>
                      </a:r>
                    </a:p>
                    <a:p>
                      <a:pPr marL="171450" marR="0" indent="-171450" algn="l" defTabSz="914400" rtl="0" eaLnBrk="1" fontAlgn="auto" latinLnBrk="0" hangingPunct="1">
                        <a:lnSpc>
                          <a:spcPct val="100000"/>
                        </a:lnSpc>
                        <a:spcBef>
                          <a:spcPts val="0"/>
                        </a:spcBef>
                        <a:spcAft>
                          <a:spcPts val="600"/>
                        </a:spcAft>
                        <a:buClrTx/>
                        <a:buSzTx/>
                        <a:buFont typeface="Arial"/>
                        <a:buChar char="•"/>
                        <a:tabLst/>
                        <a:defRPr/>
                      </a:pPr>
                      <a:r>
                        <a:rPr lang="en-US" sz="1600" dirty="0">
                          <a:solidFill>
                            <a:schemeClr val="tx1">
                              <a:lumMod val="65000"/>
                              <a:lumOff val="35000"/>
                            </a:schemeClr>
                          </a:solidFill>
                          <a:latin typeface="+mj-lt"/>
                        </a:rPr>
                        <a:t>Restricted freedom of movement due to fixation of the head and pressure on the shoulders</a:t>
                      </a:r>
                    </a:p>
                    <a:p>
                      <a:pPr marL="171450" marR="0" indent="-171450" algn="l" defTabSz="914400" rtl="0" eaLnBrk="1" fontAlgn="auto" latinLnBrk="0" hangingPunct="1">
                        <a:lnSpc>
                          <a:spcPct val="100000"/>
                        </a:lnSpc>
                        <a:spcBef>
                          <a:spcPts val="0"/>
                        </a:spcBef>
                        <a:spcAft>
                          <a:spcPts val="600"/>
                        </a:spcAft>
                        <a:buClrTx/>
                        <a:buSzTx/>
                        <a:buFont typeface="Arial"/>
                        <a:buChar char="•"/>
                        <a:tabLst/>
                        <a:defRPr/>
                      </a:pPr>
                      <a:r>
                        <a:rPr lang="en-US" sz="1600" dirty="0">
                          <a:solidFill>
                            <a:schemeClr val="tx1">
                              <a:lumMod val="65000"/>
                              <a:lumOff val="35000"/>
                            </a:schemeClr>
                          </a:solidFill>
                          <a:latin typeface="+mj-lt"/>
                        </a:rPr>
                        <a:t>Fixation with tape </a:t>
                      </a:r>
                      <a:r>
                        <a:rPr lang="en-US" sz="1600" dirty="0" err="1">
                          <a:solidFill>
                            <a:schemeClr val="tx1">
                              <a:lumMod val="65000"/>
                              <a:lumOff val="35000"/>
                            </a:schemeClr>
                          </a:solidFill>
                          <a:latin typeface="+mj-lt"/>
                        </a:rPr>
                        <a:t>favours</a:t>
                      </a:r>
                      <a:r>
                        <a:rPr lang="en-US" sz="1600" dirty="0">
                          <a:solidFill>
                            <a:schemeClr val="tx1">
                              <a:lumMod val="65000"/>
                              <a:lumOff val="35000"/>
                            </a:schemeClr>
                          </a:solidFill>
                          <a:latin typeface="+mj-lt"/>
                        </a:rPr>
                        <a:t> elongated skull shape </a:t>
                      </a:r>
                      <a:r>
                        <a:rPr lang="en-US" sz="1600" kern="1200" dirty="0">
                          <a:solidFill>
                            <a:schemeClr val="tx1">
                              <a:lumMod val="65000"/>
                              <a:lumOff val="35000"/>
                            </a:schemeClr>
                          </a:solidFill>
                          <a:latin typeface="+mj-lt"/>
                          <a:ea typeface="+mn-ea"/>
                          <a:cs typeface="+mn-cs"/>
                        </a:rPr>
                        <a:t>(</a:t>
                      </a:r>
                      <a:r>
                        <a:rPr lang="en-US" sz="1600" kern="1200" dirty="0" err="1">
                          <a:solidFill>
                            <a:schemeClr val="tx1">
                              <a:lumMod val="65000"/>
                              <a:lumOff val="35000"/>
                            </a:schemeClr>
                          </a:solidFill>
                          <a:latin typeface="+mj-lt"/>
                          <a:ea typeface="+mn-ea"/>
                          <a:cs typeface="+mn-cs"/>
                        </a:rPr>
                        <a:t>turricephalus</a:t>
                      </a:r>
                      <a:r>
                        <a:rPr lang="en-US" sz="1600" kern="1200" dirty="0">
                          <a:solidFill>
                            <a:schemeClr val="tx1">
                              <a:lumMod val="65000"/>
                              <a:lumOff val="35000"/>
                            </a:schemeClr>
                          </a:solidFill>
                          <a:latin typeface="+mj-lt"/>
                          <a:ea typeface="+mn-ea"/>
                          <a:cs typeface="+mn-cs"/>
                        </a:rPr>
                        <a:t>) and skin ulcers on the forehead</a:t>
                      </a:r>
                      <a:endParaRPr lang="en-US" sz="1600" dirty="0">
                        <a:solidFill>
                          <a:schemeClr val="tx1">
                            <a:lumMod val="65000"/>
                            <a:lumOff val="35000"/>
                          </a:schemeClr>
                        </a:solidFill>
                        <a:latin typeface="+mj-lt"/>
                      </a:endParaRPr>
                    </a:p>
                    <a:p>
                      <a:pPr marL="171450" indent="-171450">
                        <a:spcAft>
                          <a:spcPts val="600"/>
                        </a:spcAft>
                        <a:buFont typeface="Arial"/>
                        <a:buChar char="•"/>
                      </a:pPr>
                      <a:r>
                        <a:rPr lang="en-US" sz="1600" dirty="0">
                          <a:solidFill>
                            <a:schemeClr val="tx1">
                              <a:lumMod val="65000"/>
                              <a:lumOff val="35000"/>
                            </a:schemeClr>
                          </a:solidFill>
                          <a:latin typeface="+mj-lt"/>
                        </a:rPr>
                        <a:t>Product must be washed and dried completely</a:t>
                      </a:r>
                    </a:p>
                    <a:p>
                      <a:pPr marL="171450" indent="-171450">
                        <a:spcAft>
                          <a:spcPts val="600"/>
                        </a:spcAft>
                        <a:buFont typeface="Arial"/>
                        <a:buChar char="•"/>
                      </a:pPr>
                      <a:r>
                        <a:rPr lang="en-US" sz="1600" dirty="0">
                          <a:solidFill>
                            <a:schemeClr val="tx1">
                              <a:lumMod val="65000"/>
                              <a:lumOff val="35000"/>
                            </a:schemeClr>
                          </a:solidFill>
                          <a:latin typeface="+mj-lt"/>
                        </a:rPr>
                        <a:t>No disposable</a:t>
                      </a:r>
                      <a:r>
                        <a:rPr lang="en-US" sz="1600" baseline="0" dirty="0">
                          <a:solidFill>
                            <a:schemeClr val="tx1">
                              <a:lumMod val="65000"/>
                              <a:lumOff val="35000"/>
                            </a:schemeClr>
                          </a:solidFill>
                          <a:latin typeface="+mj-lt"/>
                        </a:rPr>
                        <a:t> covers available</a:t>
                      </a:r>
                      <a:endParaRPr lang="de-DE" sz="1600" b="0" baseline="0" dirty="0">
                        <a:solidFill>
                          <a:schemeClr val="tx1">
                            <a:lumMod val="65000"/>
                            <a:lumOff val="35000"/>
                          </a:schemeClr>
                        </a:solidFill>
                        <a:latin typeface="+mj-lt"/>
                        <a:sym typeface="Wingdings"/>
                      </a:endParaRPr>
                    </a:p>
                  </a:txBody>
                  <a:tcPr marT="93600" marB="93600"/>
                </a:tc>
                <a:extLst>
                  <a:ext uri="{0D108BD9-81ED-4DB2-BD59-A6C34878D82A}">
                    <a16:rowId xmlns:a16="http://schemas.microsoft.com/office/drawing/2014/main" val="10001"/>
                  </a:ext>
                </a:extLst>
              </a:tr>
              <a:tr h="1226845">
                <a:tc>
                  <a:txBody>
                    <a:bodyPr/>
                    <a:lstStyle/>
                    <a:p>
                      <a:pPr marL="180000" indent="-180000">
                        <a:spcAft>
                          <a:spcPts val="1200"/>
                        </a:spcAft>
                      </a:pPr>
                      <a:r>
                        <a:rPr lang="de-DE" sz="1600" dirty="0" err="1">
                          <a:solidFill>
                            <a:schemeClr val="tx1">
                              <a:lumMod val="65000"/>
                              <a:lumOff val="35000"/>
                            </a:schemeClr>
                          </a:solidFill>
                          <a:latin typeface="+mj-lt"/>
                        </a:rPr>
                        <a:t>Jelly</a:t>
                      </a:r>
                      <a:r>
                        <a:rPr lang="de-DE" sz="1600" dirty="0">
                          <a:solidFill>
                            <a:schemeClr val="tx1">
                              <a:lumMod val="65000"/>
                              <a:lumOff val="35000"/>
                            </a:schemeClr>
                          </a:solidFill>
                          <a:latin typeface="+mj-lt"/>
                        </a:rPr>
                        <a:t> Pads / </a:t>
                      </a:r>
                      <a:r>
                        <a:rPr lang="de-DE" sz="1600" dirty="0" err="1">
                          <a:solidFill>
                            <a:schemeClr val="tx1">
                              <a:lumMod val="65000"/>
                              <a:lumOff val="35000"/>
                            </a:schemeClr>
                          </a:solidFill>
                          <a:latin typeface="+mj-lt"/>
                        </a:rPr>
                        <a:t>Jelly</a:t>
                      </a:r>
                      <a:r>
                        <a:rPr lang="de-DE" sz="1600" dirty="0">
                          <a:solidFill>
                            <a:schemeClr val="tx1">
                              <a:lumMod val="65000"/>
                              <a:lumOff val="35000"/>
                            </a:schemeClr>
                          </a:solidFill>
                          <a:latin typeface="+mj-lt"/>
                        </a:rPr>
                        <a:t> Donuts</a:t>
                      </a:r>
                    </a:p>
                    <a:p>
                      <a:pPr marL="180000" indent="-180000">
                        <a:spcAft>
                          <a:spcPts val="1200"/>
                        </a:spcAft>
                      </a:pPr>
                      <a:endParaRPr lang="de-DE" sz="1400" dirty="0">
                        <a:solidFill>
                          <a:schemeClr val="tx1">
                            <a:lumMod val="65000"/>
                            <a:lumOff val="35000"/>
                          </a:schemeClr>
                        </a:solidFill>
                        <a:latin typeface="Proxima Nova Alt Lt"/>
                      </a:endParaRPr>
                    </a:p>
                    <a:p>
                      <a:pPr marL="180000" indent="-180000">
                        <a:spcAft>
                          <a:spcPts val="1200"/>
                        </a:spcAft>
                      </a:pPr>
                      <a:endParaRPr lang="de-DE" sz="1400" dirty="0">
                        <a:solidFill>
                          <a:schemeClr val="tx1">
                            <a:lumMod val="65000"/>
                            <a:lumOff val="35000"/>
                          </a:schemeClr>
                        </a:solidFill>
                        <a:latin typeface="Proxima Nova Alt Lt"/>
                      </a:endParaRPr>
                    </a:p>
                    <a:p>
                      <a:pPr marL="180000" indent="-180000">
                        <a:spcAft>
                          <a:spcPts val="1200"/>
                        </a:spcAft>
                      </a:pPr>
                      <a:endParaRPr lang="de-DE" sz="1400" b="1" dirty="0">
                        <a:solidFill>
                          <a:schemeClr val="tx1">
                            <a:lumMod val="65000"/>
                            <a:lumOff val="35000"/>
                          </a:schemeClr>
                        </a:solidFill>
                        <a:latin typeface="Proxima Nova Alt Lt"/>
                      </a:endParaRPr>
                    </a:p>
                  </a:txBody>
                  <a:tcPr marT="93600" marB="93600"/>
                </a:tc>
                <a:tc>
                  <a:txBody>
                    <a:bodyPr/>
                    <a:lstStyle/>
                    <a:p>
                      <a:pPr marL="171450" indent="-171450">
                        <a:spcAft>
                          <a:spcPts val="600"/>
                        </a:spcAft>
                        <a:buFont typeface="Arial"/>
                        <a:buChar char="•"/>
                      </a:pPr>
                      <a:r>
                        <a:rPr lang="de-DE" sz="1600" baseline="0" dirty="0" err="1">
                          <a:solidFill>
                            <a:schemeClr val="tx1">
                              <a:lumMod val="65000"/>
                              <a:lumOff val="35000"/>
                            </a:schemeClr>
                          </a:solidFill>
                          <a:latin typeface="+mj-lt"/>
                        </a:rPr>
                        <a:t>Unstable</a:t>
                      </a:r>
                      <a:r>
                        <a:rPr lang="de-DE" sz="1600" baseline="0" dirty="0">
                          <a:solidFill>
                            <a:schemeClr val="tx1">
                              <a:lumMod val="65000"/>
                              <a:lumOff val="35000"/>
                            </a:schemeClr>
                          </a:solidFill>
                          <a:latin typeface="+mj-lt"/>
                        </a:rPr>
                        <a:t> </a:t>
                      </a:r>
                      <a:r>
                        <a:rPr lang="de-DE" sz="1600" baseline="0" dirty="0" err="1">
                          <a:solidFill>
                            <a:schemeClr val="tx1">
                              <a:lumMod val="65000"/>
                              <a:lumOff val="35000"/>
                            </a:schemeClr>
                          </a:solidFill>
                          <a:latin typeface="+mj-lt"/>
                        </a:rPr>
                        <a:t>positioning</a:t>
                      </a:r>
                      <a:endParaRPr lang="de-DE" sz="1600" baseline="0" dirty="0">
                        <a:solidFill>
                          <a:schemeClr val="tx1">
                            <a:lumMod val="65000"/>
                            <a:lumOff val="35000"/>
                          </a:schemeClr>
                        </a:solidFill>
                        <a:latin typeface="+mj-lt"/>
                      </a:endParaRPr>
                    </a:p>
                    <a:p>
                      <a:pPr marL="171450" indent="-171450">
                        <a:spcAft>
                          <a:spcPts val="600"/>
                        </a:spcAft>
                        <a:buFont typeface="Arial"/>
                        <a:buChar char="•"/>
                      </a:pPr>
                      <a:r>
                        <a:rPr lang="de-DE" sz="1600" baseline="0" dirty="0" err="1">
                          <a:solidFill>
                            <a:schemeClr val="tx1">
                              <a:lumMod val="65000"/>
                              <a:lumOff val="35000"/>
                            </a:schemeClr>
                          </a:solidFill>
                          <a:latin typeface="+mj-lt"/>
                        </a:rPr>
                        <a:t>Does</a:t>
                      </a:r>
                      <a:r>
                        <a:rPr lang="de-DE" sz="1600" baseline="0" dirty="0">
                          <a:solidFill>
                            <a:schemeClr val="tx1">
                              <a:lumMod val="65000"/>
                              <a:lumOff val="35000"/>
                            </a:schemeClr>
                          </a:solidFill>
                          <a:latin typeface="+mj-lt"/>
                        </a:rPr>
                        <a:t> not </a:t>
                      </a:r>
                      <a:r>
                        <a:rPr lang="de-DE" sz="1600" baseline="0" dirty="0" err="1">
                          <a:solidFill>
                            <a:schemeClr val="tx1">
                              <a:lumMod val="65000"/>
                              <a:lumOff val="35000"/>
                            </a:schemeClr>
                          </a:solidFill>
                          <a:latin typeface="+mj-lt"/>
                        </a:rPr>
                        <a:t>support</a:t>
                      </a:r>
                      <a:r>
                        <a:rPr lang="de-DE" sz="1600" baseline="0" dirty="0">
                          <a:solidFill>
                            <a:schemeClr val="tx1">
                              <a:lumMod val="65000"/>
                              <a:lumOff val="35000"/>
                            </a:schemeClr>
                          </a:solidFill>
                          <a:latin typeface="+mj-lt"/>
                        </a:rPr>
                        <a:t> </a:t>
                      </a:r>
                      <a:r>
                        <a:rPr lang="de-DE" sz="1600" baseline="0" dirty="0" err="1">
                          <a:solidFill>
                            <a:schemeClr val="tx1">
                              <a:lumMod val="65000"/>
                              <a:lumOff val="35000"/>
                            </a:schemeClr>
                          </a:solidFill>
                          <a:latin typeface="+mj-lt"/>
                        </a:rPr>
                        <a:t>midline</a:t>
                      </a:r>
                      <a:r>
                        <a:rPr lang="de-DE" sz="1600" baseline="0" dirty="0">
                          <a:solidFill>
                            <a:schemeClr val="tx1">
                              <a:lumMod val="65000"/>
                              <a:lumOff val="35000"/>
                            </a:schemeClr>
                          </a:solidFill>
                          <a:latin typeface="+mj-lt"/>
                        </a:rPr>
                        <a:t> </a:t>
                      </a:r>
                      <a:r>
                        <a:rPr lang="de-DE" sz="1600" baseline="0" dirty="0" err="1">
                          <a:solidFill>
                            <a:schemeClr val="tx1">
                              <a:lumMod val="65000"/>
                              <a:lumOff val="35000"/>
                            </a:schemeClr>
                          </a:solidFill>
                          <a:latin typeface="+mj-lt"/>
                        </a:rPr>
                        <a:t>stabilisation</a:t>
                      </a:r>
                      <a:endParaRPr lang="de-DE" sz="1600" baseline="0" dirty="0">
                        <a:solidFill>
                          <a:schemeClr val="tx1">
                            <a:lumMod val="65000"/>
                            <a:lumOff val="35000"/>
                          </a:schemeClr>
                        </a:solidFill>
                        <a:latin typeface="+mj-lt"/>
                      </a:endParaRPr>
                    </a:p>
                    <a:p>
                      <a:pPr marL="171450" indent="-171450">
                        <a:spcAft>
                          <a:spcPts val="600"/>
                        </a:spcAft>
                        <a:buFont typeface="Arial"/>
                        <a:buChar char="•"/>
                      </a:pPr>
                      <a:r>
                        <a:rPr lang="de-DE" sz="1600" baseline="0" dirty="0">
                          <a:solidFill>
                            <a:schemeClr val="tx1">
                              <a:lumMod val="65000"/>
                              <a:lumOff val="35000"/>
                            </a:schemeClr>
                          </a:solidFill>
                          <a:latin typeface="+mj-lt"/>
                        </a:rPr>
                        <a:t>Non </a:t>
                      </a:r>
                      <a:r>
                        <a:rPr lang="de-DE" sz="1600" baseline="0" dirty="0" err="1">
                          <a:solidFill>
                            <a:schemeClr val="tx1">
                              <a:lumMod val="65000"/>
                              <a:lumOff val="35000"/>
                            </a:schemeClr>
                          </a:solidFill>
                          <a:latin typeface="+mj-lt"/>
                        </a:rPr>
                        <a:t>reuseable</a:t>
                      </a:r>
                      <a:r>
                        <a:rPr lang="de-DE" sz="1600" baseline="0" dirty="0">
                          <a:solidFill>
                            <a:schemeClr val="tx1">
                              <a:lumMod val="65000"/>
                              <a:lumOff val="35000"/>
                            </a:schemeClr>
                          </a:solidFill>
                          <a:latin typeface="+mj-lt"/>
                        </a:rPr>
                        <a:t> (</a:t>
                      </a:r>
                      <a:r>
                        <a:rPr lang="de-DE" sz="1600" baseline="0" dirty="0" err="1">
                          <a:solidFill>
                            <a:schemeClr val="tx1">
                              <a:lumMod val="65000"/>
                              <a:lumOff val="35000"/>
                            </a:schemeClr>
                          </a:solidFill>
                          <a:latin typeface="+mj-lt"/>
                        </a:rPr>
                        <a:t>Use</a:t>
                      </a:r>
                      <a:r>
                        <a:rPr lang="de-DE" sz="1600" baseline="0" dirty="0">
                          <a:solidFill>
                            <a:schemeClr val="tx1">
                              <a:lumMod val="65000"/>
                              <a:lumOff val="35000"/>
                            </a:schemeClr>
                          </a:solidFill>
                          <a:latin typeface="+mj-lt"/>
                        </a:rPr>
                        <a:t> </a:t>
                      </a:r>
                      <a:r>
                        <a:rPr lang="de-DE" sz="1600" baseline="0" dirty="0" err="1">
                          <a:solidFill>
                            <a:schemeClr val="tx1">
                              <a:lumMod val="65000"/>
                              <a:lumOff val="35000"/>
                            </a:schemeClr>
                          </a:solidFill>
                          <a:latin typeface="+mj-lt"/>
                        </a:rPr>
                        <a:t>only</a:t>
                      </a:r>
                      <a:r>
                        <a:rPr lang="de-DE" sz="1600" baseline="0" dirty="0">
                          <a:solidFill>
                            <a:schemeClr val="tx1">
                              <a:lumMod val="65000"/>
                              <a:lumOff val="35000"/>
                            </a:schemeClr>
                          </a:solidFill>
                          <a:latin typeface="+mj-lt"/>
                        </a:rPr>
                        <a:t> per </a:t>
                      </a:r>
                      <a:r>
                        <a:rPr lang="de-DE" sz="1600" baseline="0" dirty="0" err="1">
                          <a:solidFill>
                            <a:schemeClr val="tx1">
                              <a:lumMod val="65000"/>
                              <a:lumOff val="35000"/>
                            </a:schemeClr>
                          </a:solidFill>
                          <a:latin typeface="+mj-lt"/>
                        </a:rPr>
                        <a:t>patient</a:t>
                      </a:r>
                      <a:r>
                        <a:rPr lang="de-DE" sz="1600" baseline="0" dirty="0">
                          <a:solidFill>
                            <a:schemeClr val="tx1">
                              <a:lumMod val="65000"/>
                              <a:lumOff val="35000"/>
                            </a:schemeClr>
                          </a:solidFill>
                          <a:latin typeface="+mj-lt"/>
                        </a:rPr>
                        <a:t> &gt; </a:t>
                      </a:r>
                      <a:r>
                        <a:rPr lang="en-US" sz="1600" baseline="0" dirty="0">
                          <a:solidFill>
                            <a:schemeClr val="tx1">
                              <a:lumMod val="65000"/>
                              <a:lumOff val="35000"/>
                            </a:schemeClr>
                          </a:solidFill>
                          <a:latin typeface="+mj-lt"/>
                        </a:rPr>
                        <a:t>leads to high volume of waste and high costs)</a:t>
                      </a:r>
                    </a:p>
                    <a:p>
                      <a:pPr marL="171450" indent="-171450">
                        <a:spcAft>
                          <a:spcPts val="600"/>
                        </a:spcAft>
                        <a:buFont typeface="Arial"/>
                        <a:buChar char="•"/>
                      </a:pPr>
                      <a:r>
                        <a:rPr lang="en-US" sz="1600" kern="1200" dirty="0">
                          <a:solidFill>
                            <a:schemeClr val="tx1">
                              <a:lumMod val="65000"/>
                              <a:lumOff val="35000"/>
                            </a:schemeClr>
                          </a:solidFill>
                          <a:latin typeface="+mj-lt"/>
                          <a:ea typeface="+mn-ea"/>
                          <a:cs typeface="+mn-cs"/>
                        </a:rPr>
                        <a:t>Do not meet the recommendation of the German Surgery Society with a contact free rear part of the head</a:t>
                      </a:r>
                      <a:endParaRPr lang="en-US" sz="1600" baseline="0" dirty="0">
                        <a:solidFill>
                          <a:schemeClr val="tx1">
                            <a:lumMod val="65000"/>
                            <a:lumOff val="35000"/>
                          </a:schemeClr>
                        </a:solidFill>
                        <a:latin typeface="+mj-lt"/>
                      </a:endParaRPr>
                    </a:p>
                    <a:p>
                      <a:pPr marL="0" indent="0">
                        <a:spcAft>
                          <a:spcPts val="600"/>
                        </a:spcAft>
                        <a:buFont typeface="Arial"/>
                        <a:buNone/>
                      </a:pPr>
                      <a:endParaRPr lang="de-DE" sz="1600" baseline="0" dirty="0">
                        <a:solidFill>
                          <a:schemeClr val="tx1">
                            <a:lumMod val="65000"/>
                            <a:lumOff val="35000"/>
                          </a:schemeClr>
                        </a:solidFill>
                        <a:latin typeface="+mj-lt"/>
                      </a:endParaRPr>
                    </a:p>
                  </a:txBody>
                  <a:tcPr marT="93600" marB="93600"/>
                </a:tc>
                <a:extLst>
                  <a:ext uri="{0D108BD9-81ED-4DB2-BD59-A6C34878D82A}">
                    <a16:rowId xmlns:a16="http://schemas.microsoft.com/office/drawing/2014/main" val="10002"/>
                  </a:ext>
                </a:extLst>
              </a:tr>
            </a:tbl>
          </a:graphicData>
        </a:graphic>
      </p:graphicFrame>
      <p:pic>
        <p:nvPicPr>
          <p:cNvPr id="5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21757" y="2186816"/>
            <a:ext cx="1248107" cy="131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22362" y="2796279"/>
            <a:ext cx="1587640" cy="70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3735" y="4601544"/>
            <a:ext cx="1415822" cy="76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4833" y="4601544"/>
            <a:ext cx="687742" cy="76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9396" y="4601544"/>
            <a:ext cx="853863" cy="76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958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EE4E1"/>
        </a:solidFill>
        <a:effectLst/>
      </p:bgPr>
    </p:bg>
    <p:spTree>
      <p:nvGrpSpPr>
        <p:cNvPr id="1" name=""/>
        <p:cNvGrpSpPr/>
        <p:nvPr/>
      </p:nvGrpSpPr>
      <p:grpSpPr>
        <a:xfrm>
          <a:off x="0" y="0"/>
          <a:ext cx="0" cy="0"/>
          <a:chOff x="0" y="0"/>
          <a:chExt cx="0" cy="0"/>
        </a:xfrm>
      </p:grpSpPr>
      <p:sp>
        <p:nvSpPr>
          <p:cNvPr id="2" name="Textfeld 1"/>
          <p:cNvSpPr txBox="1"/>
          <p:nvPr/>
        </p:nvSpPr>
        <p:spPr>
          <a:xfrm>
            <a:off x="2232968" y="2121793"/>
            <a:ext cx="7920880" cy="2000548"/>
          </a:xfrm>
          <a:prstGeom prst="rect">
            <a:avLst/>
          </a:prstGeom>
          <a:noFill/>
        </p:spPr>
        <p:txBody>
          <a:bodyPr wrap="square" rtlCol="0">
            <a:spAutoFit/>
          </a:bodyPr>
          <a:lstStyle/>
          <a:p>
            <a:pPr algn="ctr"/>
            <a:r>
              <a:rPr lang="en-US" sz="4000" b="1" dirty="0">
                <a:solidFill>
                  <a:schemeClr val="bg1"/>
                </a:solidFill>
                <a:latin typeface="Proxima Nova Alt Lt"/>
              </a:rPr>
              <a:t>Voice of the customer</a:t>
            </a:r>
          </a:p>
          <a:p>
            <a:pPr algn="ctr"/>
            <a:endParaRPr lang="en-US" sz="2800" b="1" dirty="0">
              <a:solidFill>
                <a:schemeClr val="bg1"/>
              </a:solidFill>
              <a:latin typeface="Proxima Nova Alt Lt"/>
            </a:endParaRPr>
          </a:p>
          <a:p>
            <a:pPr algn="ctr"/>
            <a:r>
              <a:rPr lang="en-US" sz="2800" b="1" dirty="0">
                <a:solidFill>
                  <a:schemeClr val="bg1"/>
                </a:solidFill>
                <a:latin typeface="Proxima Nova Alt Lt"/>
              </a:rPr>
              <a:t>What the experts and users say about our </a:t>
            </a:r>
            <a:r>
              <a:rPr lang="en-US" sz="2800" b="1" dirty="0" err="1">
                <a:solidFill>
                  <a:schemeClr val="bg1"/>
                </a:solidFill>
                <a:latin typeface="Proxima Nova Alt Lt"/>
              </a:rPr>
              <a:t>Medibino</a:t>
            </a:r>
            <a:r>
              <a:rPr lang="en-US" sz="2800" b="1" dirty="0">
                <a:solidFill>
                  <a:schemeClr val="bg1"/>
                </a:solidFill>
                <a:latin typeface="Proxima Nova Alt Lt"/>
              </a:rPr>
              <a:t> </a:t>
            </a:r>
            <a:r>
              <a:rPr lang="en-US" sz="2800" b="1" dirty="0" err="1">
                <a:solidFill>
                  <a:schemeClr val="bg1"/>
                </a:solidFill>
                <a:latin typeface="Proxima Nova Alt Lt"/>
              </a:rPr>
              <a:t>Babyheadguard</a:t>
            </a:r>
            <a:r>
              <a:rPr lang="en-US" sz="2800" b="1" dirty="0">
                <a:solidFill>
                  <a:schemeClr val="bg1"/>
                </a:solidFill>
                <a:latin typeface="Proxima Nova Alt Lt"/>
              </a:rPr>
              <a:t> for newborns</a:t>
            </a:r>
          </a:p>
        </p:txBody>
      </p:sp>
    </p:spTree>
    <p:extLst>
      <p:ext uri="{BB962C8B-B14F-4D97-AF65-F5344CB8AC3E}">
        <p14:creationId xmlns:p14="http://schemas.microsoft.com/office/powerpoint/2010/main" val="100384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de-DE" sz="2800" cap="small" dirty="0">
                <a:solidFill>
                  <a:srgbClr val="919191"/>
                </a:solidFill>
                <a:latin typeface="+mj-lt"/>
              </a:rPr>
              <a:t>Expert Opinion</a:t>
            </a:r>
          </a:p>
          <a:p>
            <a:pPr algn="ctr"/>
            <a:r>
              <a:rPr lang="de-DE" sz="2000" dirty="0" err="1">
                <a:solidFill>
                  <a:srgbClr val="919191"/>
                </a:solidFill>
                <a:latin typeface="+mj-lt"/>
              </a:rPr>
              <a:t>What</a:t>
            </a:r>
            <a:r>
              <a:rPr lang="de-DE" sz="2000" dirty="0">
                <a:solidFill>
                  <a:srgbClr val="919191"/>
                </a:solidFill>
                <a:latin typeface="+mj-lt"/>
              </a:rPr>
              <a:t> </a:t>
            </a:r>
            <a:r>
              <a:rPr lang="de-DE" sz="2000" dirty="0" err="1">
                <a:solidFill>
                  <a:srgbClr val="919191"/>
                </a:solidFill>
                <a:latin typeface="+mj-lt"/>
              </a:rPr>
              <a:t>our</a:t>
            </a:r>
            <a:r>
              <a:rPr lang="de-DE" sz="2000" dirty="0">
                <a:solidFill>
                  <a:srgbClr val="919191"/>
                </a:solidFill>
                <a:latin typeface="+mj-lt"/>
              </a:rPr>
              <a:t> </a:t>
            </a:r>
            <a:r>
              <a:rPr lang="de-DE" sz="2000" dirty="0" err="1">
                <a:solidFill>
                  <a:srgbClr val="919191"/>
                </a:solidFill>
                <a:latin typeface="+mj-lt"/>
              </a:rPr>
              <a:t>Midwives</a:t>
            </a:r>
            <a:r>
              <a:rPr lang="de-DE" sz="2000" dirty="0">
                <a:solidFill>
                  <a:srgbClr val="919191"/>
                </a:solidFill>
                <a:latin typeface="+mj-lt"/>
              </a:rPr>
              <a:t> </a:t>
            </a:r>
            <a:r>
              <a:rPr lang="de-DE" sz="2000" dirty="0" err="1">
                <a:solidFill>
                  <a:srgbClr val="919191"/>
                </a:solidFill>
                <a:latin typeface="+mj-lt"/>
              </a:rPr>
              <a:t>say</a:t>
            </a:r>
            <a:endParaRPr lang="de-DE" sz="2000" dirty="0">
              <a:solidFill>
                <a:srgbClr val="919191"/>
              </a:solidFill>
              <a:latin typeface="+mj-lt"/>
            </a:endParaRPr>
          </a:p>
        </p:txBody>
      </p:sp>
      <p:sp>
        <p:nvSpPr>
          <p:cNvPr id="2" name="Rechteck 1"/>
          <p:cNvSpPr/>
          <p:nvPr/>
        </p:nvSpPr>
        <p:spPr>
          <a:xfrm>
            <a:off x="721260" y="1779253"/>
            <a:ext cx="6096000" cy="1323439"/>
          </a:xfrm>
          <a:prstGeom prst="rect">
            <a:avLst/>
          </a:prstGeom>
          <a:noFill/>
        </p:spPr>
        <p:txBody>
          <a:bodyPr wrap="square" rtlCol="0">
            <a:spAutoFit/>
          </a:bodyPr>
          <a:lstStyle/>
          <a:p>
            <a:r>
              <a:rPr lang="de-DE" sz="2000" b="1" dirty="0" err="1">
                <a:solidFill>
                  <a:srgbClr val="589BA2"/>
                </a:solidFill>
                <a:latin typeface="+mj-lt"/>
              </a:rPr>
              <a:t>Midwives</a:t>
            </a:r>
            <a:r>
              <a:rPr lang="de-DE" sz="2000" b="1" dirty="0">
                <a:solidFill>
                  <a:srgbClr val="589BA2"/>
                </a:solidFill>
                <a:latin typeface="+mj-lt"/>
              </a:rPr>
              <a:t> </a:t>
            </a:r>
            <a:r>
              <a:rPr lang="de-DE" sz="2000" b="1" dirty="0" err="1">
                <a:solidFill>
                  <a:srgbClr val="589BA2"/>
                </a:solidFill>
                <a:latin typeface="+mj-lt"/>
              </a:rPr>
              <a:t>test</a:t>
            </a:r>
            <a:r>
              <a:rPr lang="de-DE" sz="2000" b="1" dirty="0">
                <a:solidFill>
                  <a:srgbClr val="589BA2"/>
                </a:solidFill>
                <a:latin typeface="+mj-lt"/>
              </a:rPr>
              <a:t> </a:t>
            </a:r>
            <a:r>
              <a:rPr lang="de-DE" sz="2000" b="1" dirty="0" err="1">
                <a:solidFill>
                  <a:srgbClr val="589BA2"/>
                </a:solidFill>
                <a:latin typeface="+mj-lt"/>
              </a:rPr>
              <a:t>campaign</a:t>
            </a:r>
            <a:r>
              <a:rPr lang="de-DE" sz="2000" b="1" dirty="0">
                <a:solidFill>
                  <a:srgbClr val="589BA2"/>
                </a:solidFill>
                <a:latin typeface="+mj-lt"/>
              </a:rPr>
              <a:t> 2021</a:t>
            </a:r>
          </a:p>
          <a:p>
            <a:r>
              <a:rPr lang="en-US" sz="2000" dirty="0">
                <a:solidFill>
                  <a:srgbClr val="589BA2"/>
                </a:solidFill>
                <a:latin typeface="+mj-lt"/>
              </a:rPr>
              <a:t>“The design and the really soft foam core provide a </a:t>
            </a:r>
            <a:r>
              <a:rPr lang="en-US" sz="2000" dirty="0" err="1">
                <a:solidFill>
                  <a:srgbClr val="589BA2"/>
                </a:solidFill>
                <a:latin typeface="+mj-lt"/>
              </a:rPr>
              <a:t>cosy</a:t>
            </a:r>
            <a:r>
              <a:rPr lang="en-US" sz="2000" dirty="0">
                <a:solidFill>
                  <a:srgbClr val="589BA2"/>
                </a:solidFill>
                <a:latin typeface="+mj-lt"/>
              </a:rPr>
              <a:t> support for the child. It is also very easy to clean, which I like.” </a:t>
            </a:r>
            <a:endParaRPr lang="de-DE" sz="2000" dirty="0">
              <a:solidFill>
                <a:srgbClr val="589BA2"/>
              </a:solidFill>
              <a:latin typeface="+mj-lt"/>
            </a:endParaRPr>
          </a:p>
        </p:txBody>
      </p:sp>
      <p:sp>
        <p:nvSpPr>
          <p:cNvPr id="4" name="Rechteck 3"/>
          <p:cNvSpPr/>
          <p:nvPr/>
        </p:nvSpPr>
        <p:spPr>
          <a:xfrm>
            <a:off x="5880225" y="2900374"/>
            <a:ext cx="6096000" cy="1631216"/>
          </a:xfrm>
          <a:prstGeom prst="rect">
            <a:avLst/>
          </a:prstGeom>
          <a:noFill/>
        </p:spPr>
        <p:txBody>
          <a:bodyPr wrap="square" rtlCol="0">
            <a:spAutoFit/>
          </a:bodyPr>
          <a:lstStyle/>
          <a:p>
            <a:r>
              <a:rPr lang="de-DE" sz="2000" b="1" dirty="0" err="1">
                <a:solidFill>
                  <a:srgbClr val="D185B4"/>
                </a:solidFill>
                <a:latin typeface="+mj-lt"/>
              </a:rPr>
              <a:t>Midwives</a:t>
            </a:r>
            <a:r>
              <a:rPr lang="de-DE" sz="2000" b="1" dirty="0">
                <a:solidFill>
                  <a:srgbClr val="D185B4"/>
                </a:solidFill>
                <a:latin typeface="+mj-lt"/>
              </a:rPr>
              <a:t> </a:t>
            </a:r>
            <a:r>
              <a:rPr lang="de-DE" sz="2000" b="1" dirty="0" err="1">
                <a:solidFill>
                  <a:srgbClr val="D185B4"/>
                </a:solidFill>
                <a:latin typeface="+mj-lt"/>
              </a:rPr>
              <a:t>test</a:t>
            </a:r>
            <a:r>
              <a:rPr lang="de-DE" sz="2000" b="1" dirty="0">
                <a:solidFill>
                  <a:srgbClr val="D185B4"/>
                </a:solidFill>
                <a:latin typeface="+mj-lt"/>
              </a:rPr>
              <a:t> </a:t>
            </a:r>
            <a:r>
              <a:rPr lang="de-DE" sz="2000" b="1" dirty="0" err="1">
                <a:solidFill>
                  <a:srgbClr val="D185B4"/>
                </a:solidFill>
                <a:latin typeface="+mj-lt"/>
              </a:rPr>
              <a:t>campaign</a:t>
            </a:r>
            <a:r>
              <a:rPr lang="de-DE" sz="2000" b="1" dirty="0">
                <a:solidFill>
                  <a:srgbClr val="D185B4"/>
                </a:solidFill>
                <a:latin typeface="+mj-lt"/>
              </a:rPr>
              <a:t> 2021</a:t>
            </a:r>
          </a:p>
          <a:p>
            <a:r>
              <a:rPr lang="en-US" sz="2000" dirty="0">
                <a:solidFill>
                  <a:srgbClr val="D185B4"/>
                </a:solidFill>
                <a:latin typeface="+mj-lt"/>
              </a:rPr>
              <a:t>“I found it very appealing that the head protection is size-adjustable. The material used is very soft and comfortable and I like that the packaging is made of fabric and not plastic.”</a:t>
            </a:r>
          </a:p>
        </p:txBody>
      </p:sp>
      <p:sp>
        <p:nvSpPr>
          <p:cNvPr id="3" name="Rechteck 2"/>
          <p:cNvSpPr/>
          <p:nvPr/>
        </p:nvSpPr>
        <p:spPr>
          <a:xfrm>
            <a:off x="286693" y="3639534"/>
            <a:ext cx="4891889" cy="1323439"/>
          </a:xfrm>
          <a:prstGeom prst="rect">
            <a:avLst/>
          </a:prstGeom>
          <a:noFill/>
        </p:spPr>
        <p:txBody>
          <a:bodyPr wrap="square" rtlCol="0">
            <a:spAutoFit/>
          </a:bodyPr>
          <a:lstStyle/>
          <a:p>
            <a:r>
              <a:rPr lang="de-DE" sz="2000" b="1" dirty="0" err="1">
                <a:solidFill>
                  <a:srgbClr val="5E9D81"/>
                </a:solidFill>
                <a:latin typeface="+mj-lt"/>
              </a:rPr>
              <a:t>Midwives</a:t>
            </a:r>
            <a:r>
              <a:rPr lang="de-DE" sz="2000" b="1" dirty="0">
                <a:solidFill>
                  <a:srgbClr val="5E9D81"/>
                </a:solidFill>
                <a:latin typeface="+mj-lt"/>
              </a:rPr>
              <a:t> </a:t>
            </a:r>
            <a:r>
              <a:rPr lang="de-DE" sz="2000" b="1" dirty="0" err="1">
                <a:solidFill>
                  <a:srgbClr val="5E9D81"/>
                </a:solidFill>
                <a:latin typeface="+mj-lt"/>
              </a:rPr>
              <a:t>test</a:t>
            </a:r>
            <a:r>
              <a:rPr lang="de-DE" sz="2000" b="1" dirty="0">
                <a:solidFill>
                  <a:srgbClr val="5E9D81"/>
                </a:solidFill>
                <a:latin typeface="+mj-lt"/>
              </a:rPr>
              <a:t> </a:t>
            </a:r>
            <a:r>
              <a:rPr lang="de-DE" sz="2000" b="1" dirty="0" err="1">
                <a:solidFill>
                  <a:srgbClr val="5E9D81"/>
                </a:solidFill>
                <a:latin typeface="+mj-lt"/>
              </a:rPr>
              <a:t>campaign</a:t>
            </a:r>
            <a:r>
              <a:rPr lang="de-DE" sz="2000" b="1" dirty="0">
                <a:solidFill>
                  <a:srgbClr val="5E9D81"/>
                </a:solidFill>
                <a:latin typeface="+mj-lt"/>
              </a:rPr>
              <a:t> 2021</a:t>
            </a:r>
          </a:p>
          <a:p>
            <a:r>
              <a:rPr lang="en-US" sz="2000" dirty="0">
                <a:solidFill>
                  <a:srgbClr val="5E9D81"/>
                </a:solidFill>
                <a:latin typeface="+mj-lt"/>
              </a:rPr>
              <a:t>“Simple, flexible and safe method to prevent and alleviate bearing-related head deformities.”</a:t>
            </a:r>
            <a:endParaRPr lang="de-DE" sz="2000" dirty="0">
              <a:solidFill>
                <a:srgbClr val="5E9D81"/>
              </a:solidFill>
              <a:latin typeface="+mj-lt"/>
            </a:endParaRPr>
          </a:p>
        </p:txBody>
      </p:sp>
      <p:sp>
        <p:nvSpPr>
          <p:cNvPr id="5" name="Rechteck 4"/>
          <p:cNvSpPr/>
          <p:nvPr/>
        </p:nvSpPr>
        <p:spPr>
          <a:xfrm>
            <a:off x="7159508" y="1317588"/>
            <a:ext cx="4816717" cy="1015663"/>
          </a:xfrm>
          <a:prstGeom prst="rect">
            <a:avLst/>
          </a:prstGeom>
          <a:noFill/>
        </p:spPr>
        <p:txBody>
          <a:bodyPr wrap="square" rtlCol="0">
            <a:spAutoFit/>
          </a:bodyPr>
          <a:lstStyle/>
          <a:p>
            <a:r>
              <a:rPr lang="de-DE" sz="2000" b="1" dirty="0" err="1">
                <a:solidFill>
                  <a:srgbClr val="919191"/>
                </a:solidFill>
                <a:latin typeface="+mj-lt"/>
              </a:rPr>
              <a:t>Midwives</a:t>
            </a:r>
            <a:r>
              <a:rPr lang="de-DE" sz="2000" b="1" dirty="0">
                <a:solidFill>
                  <a:srgbClr val="919191"/>
                </a:solidFill>
                <a:latin typeface="+mj-lt"/>
              </a:rPr>
              <a:t> </a:t>
            </a:r>
            <a:r>
              <a:rPr lang="de-DE" sz="2000" b="1" dirty="0" err="1">
                <a:solidFill>
                  <a:srgbClr val="919191"/>
                </a:solidFill>
                <a:latin typeface="+mj-lt"/>
              </a:rPr>
              <a:t>test</a:t>
            </a:r>
            <a:r>
              <a:rPr lang="de-DE" sz="2000" b="1" dirty="0">
                <a:solidFill>
                  <a:srgbClr val="919191"/>
                </a:solidFill>
                <a:latin typeface="+mj-lt"/>
              </a:rPr>
              <a:t> </a:t>
            </a:r>
            <a:r>
              <a:rPr lang="de-DE" sz="2000" b="1" dirty="0" err="1">
                <a:solidFill>
                  <a:srgbClr val="919191"/>
                </a:solidFill>
                <a:latin typeface="+mj-lt"/>
              </a:rPr>
              <a:t>campaign</a:t>
            </a:r>
            <a:r>
              <a:rPr lang="de-DE" sz="2000" b="1" dirty="0">
                <a:solidFill>
                  <a:srgbClr val="919191"/>
                </a:solidFill>
                <a:latin typeface="+mj-lt"/>
              </a:rPr>
              <a:t> 2021</a:t>
            </a:r>
          </a:p>
          <a:p>
            <a:r>
              <a:rPr lang="en-US" sz="2000" dirty="0">
                <a:solidFill>
                  <a:srgbClr val="919191"/>
                </a:solidFill>
                <a:latin typeface="+mj-lt"/>
              </a:rPr>
              <a:t>“If I were to recommend a head protector it would be this one!”</a:t>
            </a:r>
            <a:endParaRPr lang="de-DE" sz="2000" dirty="0">
              <a:solidFill>
                <a:srgbClr val="919191"/>
              </a:solidFill>
              <a:latin typeface="+mj-lt"/>
            </a:endParaRPr>
          </a:p>
        </p:txBody>
      </p:sp>
      <p:sp>
        <p:nvSpPr>
          <p:cNvPr id="6" name="Rechteck 5"/>
          <p:cNvSpPr/>
          <p:nvPr/>
        </p:nvSpPr>
        <p:spPr>
          <a:xfrm>
            <a:off x="5057870" y="4834964"/>
            <a:ext cx="6096000" cy="1631216"/>
          </a:xfrm>
          <a:prstGeom prst="rect">
            <a:avLst/>
          </a:prstGeom>
        </p:spPr>
        <p:txBody>
          <a:bodyPr>
            <a:spAutoFit/>
          </a:bodyPr>
          <a:lstStyle/>
          <a:p>
            <a:r>
              <a:rPr lang="de-DE" sz="2000" b="1" dirty="0" err="1">
                <a:solidFill>
                  <a:srgbClr val="589BA2"/>
                </a:solidFill>
                <a:latin typeface="+mj-lt"/>
              </a:rPr>
              <a:t>Midwives</a:t>
            </a:r>
            <a:r>
              <a:rPr lang="de-DE" sz="2000" b="1" dirty="0">
                <a:solidFill>
                  <a:srgbClr val="589BA2"/>
                </a:solidFill>
                <a:latin typeface="+mj-lt"/>
              </a:rPr>
              <a:t> </a:t>
            </a:r>
            <a:r>
              <a:rPr lang="de-DE" sz="2000" b="1" dirty="0" err="1">
                <a:solidFill>
                  <a:srgbClr val="589BA2"/>
                </a:solidFill>
                <a:latin typeface="+mj-lt"/>
              </a:rPr>
              <a:t>test</a:t>
            </a:r>
            <a:r>
              <a:rPr lang="de-DE" sz="2000" b="1" dirty="0">
                <a:solidFill>
                  <a:srgbClr val="589BA2"/>
                </a:solidFill>
                <a:latin typeface="+mj-lt"/>
              </a:rPr>
              <a:t> </a:t>
            </a:r>
            <a:r>
              <a:rPr lang="de-DE" sz="2000" b="1" dirty="0" err="1">
                <a:solidFill>
                  <a:srgbClr val="589BA2"/>
                </a:solidFill>
                <a:latin typeface="+mj-lt"/>
              </a:rPr>
              <a:t>campaign</a:t>
            </a:r>
            <a:r>
              <a:rPr lang="de-DE" sz="2000" b="1" dirty="0">
                <a:solidFill>
                  <a:srgbClr val="589BA2"/>
                </a:solidFill>
                <a:latin typeface="+mj-lt"/>
              </a:rPr>
              <a:t> 2021</a:t>
            </a:r>
            <a:endParaRPr lang="en-US" sz="2000" dirty="0">
              <a:latin typeface="+mj-lt"/>
            </a:endParaRPr>
          </a:p>
          <a:p>
            <a:r>
              <a:rPr lang="en-US" sz="2000" dirty="0">
                <a:solidFill>
                  <a:srgbClr val="589BA2"/>
                </a:solidFill>
                <a:latin typeface="+mj-lt"/>
              </a:rPr>
              <a:t>“A natural and gentle head growth is definitely given by this product. </a:t>
            </a:r>
            <a:r>
              <a:rPr lang="en-US" sz="2000" dirty="0" err="1">
                <a:solidFill>
                  <a:srgbClr val="589BA2"/>
                </a:solidFill>
                <a:latin typeface="+mj-lt"/>
              </a:rPr>
              <a:t>Medibino</a:t>
            </a:r>
            <a:r>
              <a:rPr lang="en-US" sz="2000" dirty="0">
                <a:solidFill>
                  <a:srgbClr val="589BA2"/>
                </a:solidFill>
                <a:latin typeface="+mj-lt"/>
              </a:rPr>
              <a:t> baby head protection can also be used to alleviate existing head deformities, visible changes after just a few days.”</a:t>
            </a:r>
            <a:endParaRPr lang="de-DE" sz="2000" dirty="0">
              <a:solidFill>
                <a:srgbClr val="589BA2"/>
              </a:solidFill>
              <a:latin typeface="+mj-lt"/>
            </a:endParaRPr>
          </a:p>
        </p:txBody>
      </p:sp>
      <p:sp>
        <p:nvSpPr>
          <p:cNvPr id="8" name="Rechteck 7"/>
          <p:cNvSpPr/>
          <p:nvPr/>
        </p:nvSpPr>
        <p:spPr>
          <a:xfrm>
            <a:off x="540190" y="5332988"/>
            <a:ext cx="3877901" cy="1323439"/>
          </a:xfrm>
          <a:prstGeom prst="rect">
            <a:avLst/>
          </a:prstGeom>
        </p:spPr>
        <p:txBody>
          <a:bodyPr wrap="square">
            <a:spAutoFit/>
          </a:bodyPr>
          <a:lstStyle/>
          <a:p>
            <a:r>
              <a:rPr lang="de-DE" sz="2000" b="1" dirty="0" err="1">
                <a:solidFill>
                  <a:srgbClr val="D185B4"/>
                </a:solidFill>
                <a:latin typeface="+mj-lt"/>
              </a:rPr>
              <a:t>Midwives</a:t>
            </a:r>
            <a:r>
              <a:rPr lang="de-DE" sz="2000" b="1" dirty="0">
                <a:solidFill>
                  <a:srgbClr val="D185B4"/>
                </a:solidFill>
                <a:latin typeface="+mj-lt"/>
              </a:rPr>
              <a:t> </a:t>
            </a:r>
            <a:r>
              <a:rPr lang="de-DE" sz="2000" b="1" dirty="0" err="1">
                <a:solidFill>
                  <a:srgbClr val="D185B4"/>
                </a:solidFill>
                <a:latin typeface="+mj-lt"/>
              </a:rPr>
              <a:t>test</a:t>
            </a:r>
            <a:r>
              <a:rPr lang="de-DE" sz="2000" b="1" dirty="0">
                <a:solidFill>
                  <a:srgbClr val="D185B4"/>
                </a:solidFill>
                <a:latin typeface="+mj-lt"/>
              </a:rPr>
              <a:t> </a:t>
            </a:r>
            <a:r>
              <a:rPr lang="de-DE" sz="2000" b="1" dirty="0" err="1">
                <a:solidFill>
                  <a:srgbClr val="D185B4"/>
                </a:solidFill>
                <a:latin typeface="+mj-lt"/>
              </a:rPr>
              <a:t>campaign</a:t>
            </a:r>
            <a:r>
              <a:rPr lang="de-DE" sz="2000" b="1" dirty="0">
                <a:solidFill>
                  <a:srgbClr val="D185B4"/>
                </a:solidFill>
                <a:latin typeface="+mj-lt"/>
              </a:rPr>
              <a:t> 2021</a:t>
            </a:r>
            <a:endParaRPr lang="en-US" sz="2000" dirty="0">
              <a:solidFill>
                <a:srgbClr val="D185B4"/>
              </a:solidFill>
              <a:latin typeface="+mj-lt"/>
            </a:endParaRPr>
          </a:p>
          <a:p>
            <a:r>
              <a:rPr lang="en-US" sz="2000" dirty="0">
                <a:solidFill>
                  <a:srgbClr val="D185B4"/>
                </a:solidFill>
                <a:latin typeface="+mj-lt"/>
              </a:rPr>
              <a:t>“The baby's mother was very pleased and the head shape has also improved.”</a:t>
            </a:r>
            <a:endParaRPr lang="de-DE" sz="2000" dirty="0">
              <a:solidFill>
                <a:srgbClr val="D185B4"/>
              </a:solidFill>
              <a:latin typeface="+mj-lt"/>
            </a:endParaRPr>
          </a:p>
        </p:txBody>
      </p:sp>
    </p:spTree>
    <p:extLst>
      <p:ext uri="{BB962C8B-B14F-4D97-AF65-F5344CB8AC3E}">
        <p14:creationId xmlns:p14="http://schemas.microsoft.com/office/powerpoint/2010/main" val="3388383553"/>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EE4E1"/>
        </a:solidFill>
        <a:effectLst/>
      </p:bgPr>
    </p:bg>
    <p:spTree>
      <p:nvGrpSpPr>
        <p:cNvPr id="1" name=""/>
        <p:cNvGrpSpPr/>
        <p:nvPr/>
      </p:nvGrpSpPr>
      <p:grpSpPr>
        <a:xfrm>
          <a:off x="0" y="0"/>
          <a:ext cx="0" cy="0"/>
          <a:chOff x="0" y="0"/>
          <a:chExt cx="0" cy="0"/>
        </a:xfrm>
      </p:grpSpPr>
      <p:sp>
        <p:nvSpPr>
          <p:cNvPr id="2" name="Textfeld 1"/>
          <p:cNvSpPr txBox="1"/>
          <p:nvPr/>
        </p:nvSpPr>
        <p:spPr>
          <a:xfrm>
            <a:off x="2232968" y="2121793"/>
            <a:ext cx="7920880" cy="1138773"/>
          </a:xfrm>
          <a:prstGeom prst="rect">
            <a:avLst/>
          </a:prstGeom>
          <a:noFill/>
        </p:spPr>
        <p:txBody>
          <a:bodyPr wrap="square" rtlCol="0">
            <a:spAutoFit/>
          </a:bodyPr>
          <a:lstStyle/>
          <a:p>
            <a:pPr algn="ctr"/>
            <a:r>
              <a:rPr lang="en-US" sz="4000" b="1" dirty="0" err="1">
                <a:solidFill>
                  <a:schemeClr val="bg1"/>
                </a:solidFill>
                <a:latin typeface="Proxima Nova Alt Lt"/>
              </a:rPr>
              <a:t>Medibino</a:t>
            </a:r>
            <a:r>
              <a:rPr lang="en-US" sz="4000" b="1" dirty="0">
                <a:solidFill>
                  <a:schemeClr val="bg1"/>
                </a:solidFill>
                <a:latin typeface="Proxima Nova Alt Lt"/>
              </a:rPr>
              <a:t> / </a:t>
            </a:r>
            <a:r>
              <a:rPr lang="en-US" sz="4000" b="1" dirty="0" err="1">
                <a:solidFill>
                  <a:schemeClr val="bg1"/>
                </a:solidFill>
                <a:latin typeface="Proxima Nova Alt Lt"/>
              </a:rPr>
              <a:t>MedibinoNEO</a:t>
            </a:r>
            <a:endParaRPr lang="en-US" sz="2800" b="1" dirty="0">
              <a:solidFill>
                <a:schemeClr val="bg1"/>
              </a:solidFill>
              <a:latin typeface="Proxima Nova Alt Lt"/>
            </a:endParaRPr>
          </a:p>
          <a:p>
            <a:pPr algn="ctr"/>
            <a:r>
              <a:rPr lang="en-US" sz="2800" b="1" dirty="0">
                <a:solidFill>
                  <a:schemeClr val="bg1"/>
                </a:solidFill>
                <a:latin typeface="Proxima Nova Alt Lt"/>
              </a:rPr>
              <a:t>Further Arguments</a:t>
            </a:r>
          </a:p>
        </p:txBody>
      </p:sp>
    </p:spTree>
    <p:extLst>
      <p:ext uri="{BB962C8B-B14F-4D97-AF65-F5344CB8AC3E}">
        <p14:creationId xmlns:p14="http://schemas.microsoft.com/office/powerpoint/2010/main" val="3252902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de-DE" sz="2800" cap="small" dirty="0" err="1">
                <a:solidFill>
                  <a:srgbClr val="919191"/>
                </a:solidFill>
                <a:latin typeface="+mj-lt"/>
              </a:rPr>
              <a:t>Medibino</a:t>
            </a:r>
            <a:endParaRPr lang="de-DE" sz="2800" cap="small" dirty="0">
              <a:solidFill>
                <a:srgbClr val="919191"/>
              </a:solidFill>
              <a:latin typeface="+mj-lt"/>
            </a:endParaRPr>
          </a:p>
          <a:p>
            <a:pPr algn="ctr"/>
            <a:r>
              <a:rPr lang="en-US" sz="2000" dirty="0">
                <a:solidFill>
                  <a:srgbClr val="919191"/>
                </a:solidFill>
                <a:latin typeface="+mj-lt"/>
              </a:rPr>
              <a:t>Safe baby sleep / Recommendation of the German Society </a:t>
            </a:r>
          </a:p>
          <a:p>
            <a:pPr algn="ctr"/>
            <a:r>
              <a:rPr lang="en-US" sz="2000" dirty="0">
                <a:solidFill>
                  <a:srgbClr val="919191"/>
                </a:solidFill>
                <a:latin typeface="+mj-lt"/>
              </a:rPr>
              <a:t>for </a:t>
            </a:r>
            <a:r>
              <a:rPr lang="en-US" sz="2400" dirty="0">
                <a:solidFill>
                  <a:srgbClr val="919191"/>
                </a:solidFill>
                <a:latin typeface="+mj-lt"/>
              </a:rPr>
              <a:t>Surgery</a:t>
            </a:r>
            <a:r>
              <a:rPr lang="en-US" sz="2000" dirty="0">
                <a:solidFill>
                  <a:srgbClr val="919191"/>
                </a:solidFill>
                <a:latin typeface="+mj-lt"/>
              </a:rPr>
              <a:t> and </a:t>
            </a:r>
            <a:r>
              <a:rPr lang="en-US" sz="2000" dirty="0" err="1">
                <a:solidFill>
                  <a:srgbClr val="919191"/>
                </a:solidFill>
                <a:latin typeface="+mj-lt"/>
              </a:rPr>
              <a:t>Paediatric</a:t>
            </a:r>
            <a:r>
              <a:rPr lang="en-US" sz="2000" dirty="0">
                <a:solidFill>
                  <a:srgbClr val="919191"/>
                </a:solidFill>
                <a:latin typeface="+mj-lt"/>
              </a:rPr>
              <a:t> Surgery</a:t>
            </a:r>
            <a:endParaRPr lang="de-DE" sz="2000" dirty="0">
              <a:solidFill>
                <a:srgbClr val="919191"/>
              </a:solidFill>
              <a:latin typeface="+mj-lt"/>
            </a:endParaRPr>
          </a:p>
        </p:txBody>
      </p:sp>
      <p:sp>
        <p:nvSpPr>
          <p:cNvPr id="3" name="Textfeld 2"/>
          <p:cNvSpPr txBox="1"/>
          <p:nvPr/>
        </p:nvSpPr>
        <p:spPr>
          <a:xfrm>
            <a:off x="817685" y="1338342"/>
            <a:ext cx="11061700" cy="3724096"/>
          </a:xfrm>
          <a:prstGeom prst="rect">
            <a:avLst/>
          </a:prstGeom>
          <a:noFill/>
        </p:spPr>
        <p:txBody>
          <a:bodyPr wrap="square" rtlCol="0">
            <a:spAutoFit/>
          </a:bodyPr>
          <a:lstStyle/>
          <a:p>
            <a:pPr marL="171450" indent="-171450">
              <a:spcAft>
                <a:spcPts val="1200"/>
              </a:spcAft>
              <a:buClr>
                <a:schemeClr val="bg1">
                  <a:lumMod val="50000"/>
                </a:schemeClr>
              </a:buClr>
              <a:buFont typeface="Wingdings" panose="05000000000000000000" pitchFamily="2" charset="2"/>
              <a:buChar char="§"/>
            </a:pPr>
            <a:r>
              <a:rPr lang="en-US" dirty="0">
                <a:solidFill>
                  <a:schemeClr val="tx1">
                    <a:lumMod val="65000"/>
                    <a:lumOff val="35000"/>
                  </a:schemeClr>
                </a:solidFill>
                <a:latin typeface="+mj-lt"/>
              </a:rPr>
              <a:t>The </a:t>
            </a:r>
            <a:r>
              <a:rPr lang="en-US" dirty="0" err="1">
                <a:solidFill>
                  <a:schemeClr val="tx1">
                    <a:lumMod val="65000"/>
                    <a:lumOff val="35000"/>
                  </a:schemeClr>
                </a:solidFill>
                <a:latin typeface="+mj-lt"/>
              </a:rPr>
              <a:t>Medibino</a:t>
            </a:r>
            <a:r>
              <a:rPr lang="en-US" dirty="0">
                <a:solidFill>
                  <a:schemeClr val="tx1">
                    <a:lumMod val="65000"/>
                    <a:lumOff val="35000"/>
                  </a:schemeClr>
                </a:solidFill>
                <a:latin typeface="+mj-lt"/>
              </a:rPr>
              <a:t> is the product that best fulfils the requirements for safe baby sleep AND the recommendation of the German Society for Surgery.</a:t>
            </a:r>
            <a:endParaRPr lang="de-DE" dirty="0">
              <a:solidFill>
                <a:schemeClr val="tx1">
                  <a:lumMod val="65000"/>
                  <a:lumOff val="35000"/>
                </a:schemeClr>
              </a:solidFill>
              <a:latin typeface="+mj-lt"/>
            </a:endParaRPr>
          </a:p>
          <a:p>
            <a:pPr marL="628650" lvl="1" indent="-171450">
              <a:spcAft>
                <a:spcPts val="1200"/>
              </a:spcAft>
              <a:buClr>
                <a:schemeClr val="bg1">
                  <a:lumMod val="50000"/>
                </a:schemeClr>
              </a:buClr>
              <a:buFont typeface="Wingdings" panose="05000000000000000000" pitchFamily="2" charset="2"/>
              <a:buChar char="§"/>
            </a:pPr>
            <a:r>
              <a:rPr lang="en-US" sz="1600" dirty="0">
                <a:solidFill>
                  <a:schemeClr val="tx1">
                    <a:lumMod val="65000"/>
                    <a:lumOff val="35000"/>
                  </a:schemeClr>
                </a:solidFill>
                <a:latin typeface="+mj-lt"/>
              </a:rPr>
              <a:t>The recommendations for safe sleeping are that no objects of any kind should be placed in the bed, especially large pillows because of the risk of overheating and suffocation.</a:t>
            </a:r>
          </a:p>
          <a:p>
            <a:pPr marL="628650" lvl="1" indent="-171450">
              <a:spcAft>
                <a:spcPts val="1200"/>
              </a:spcAft>
              <a:buClr>
                <a:schemeClr val="bg1">
                  <a:lumMod val="50000"/>
                </a:schemeClr>
              </a:buClr>
              <a:buFont typeface="Wingdings" panose="05000000000000000000" pitchFamily="2" charset="2"/>
              <a:buChar char="§"/>
            </a:pPr>
            <a:r>
              <a:rPr lang="en-US" sz="1600" dirty="0">
                <a:solidFill>
                  <a:schemeClr val="tx1">
                    <a:lumMod val="65000"/>
                    <a:lumOff val="35000"/>
                  </a:schemeClr>
                </a:solidFill>
                <a:latin typeface="+mj-lt"/>
              </a:rPr>
              <a:t>At the same time, however, the German Society for Surgery, together with the German Society for </a:t>
            </a:r>
            <a:r>
              <a:rPr lang="en-US" sz="1600" dirty="0" err="1">
                <a:solidFill>
                  <a:schemeClr val="tx1">
                    <a:lumMod val="65000"/>
                    <a:lumOff val="35000"/>
                  </a:schemeClr>
                </a:solidFill>
                <a:latin typeface="+mj-lt"/>
              </a:rPr>
              <a:t>Paediatric</a:t>
            </a:r>
            <a:r>
              <a:rPr lang="en-US" sz="1600" dirty="0">
                <a:solidFill>
                  <a:schemeClr val="tx1">
                    <a:lumMod val="65000"/>
                    <a:lumOff val="35000"/>
                  </a:schemeClr>
                </a:solidFill>
                <a:latin typeface="+mj-lt"/>
              </a:rPr>
              <a:t> Surgery, recommends that infants should be placed on special pillows that allow the back of the head to float freely during sleep and in the supine position to prevent head deformities. </a:t>
            </a:r>
            <a:r>
              <a:rPr lang="en-US" sz="1600" dirty="0" err="1">
                <a:solidFill>
                  <a:schemeClr val="tx1">
                    <a:lumMod val="65000"/>
                    <a:lumOff val="35000"/>
                  </a:schemeClr>
                </a:solidFill>
                <a:latin typeface="+mj-lt"/>
              </a:rPr>
              <a:t>Medibino</a:t>
            </a:r>
            <a:r>
              <a:rPr lang="en-US" sz="1600" dirty="0">
                <a:solidFill>
                  <a:schemeClr val="tx1">
                    <a:lumMod val="65000"/>
                    <a:lumOff val="35000"/>
                  </a:schemeClr>
                </a:solidFill>
                <a:latin typeface="+mj-lt"/>
              </a:rPr>
              <a:t> is the only positioning pillow that allows free floating.</a:t>
            </a:r>
            <a:endParaRPr lang="de-DE" sz="1600" dirty="0">
              <a:solidFill>
                <a:schemeClr val="tx1">
                  <a:lumMod val="65000"/>
                  <a:lumOff val="35000"/>
                </a:schemeClr>
              </a:solidFill>
              <a:latin typeface="+mj-lt"/>
            </a:endParaRPr>
          </a:p>
          <a:p>
            <a:pPr marL="1085850" lvl="2" indent="-171450">
              <a:spcAft>
                <a:spcPts val="1200"/>
              </a:spcAft>
              <a:buClr>
                <a:schemeClr val="bg1">
                  <a:lumMod val="50000"/>
                </a:schemeClr>
              </a:buClr>
              <a:buFont typeface="Wingdings" panose="05000000000000000000" pitchFamily="2" charset="2"/>
              <a:buChar char="§"/>
            </a:pPr>
            <a:r>
              <a:rPr lang="en-US" sz="1600" dirty="0" err="1">
                <a:solidFill>
                  <a:schemeClr val="tx1">
                    <a:lumMod val="65000"/>
                    <a:lumOff val="35000"/>
                  </a:schemeClr>
                </a:solidFill>
                <a:latin typeface="+mj-lt"/>
              </a:rPr>
              <a:t>Medibino</a:t>
            </a:r>
            <a:r>
              <a:rPr lang="en-US" sz="1600" dirty="0">
                <a:solidFill>
                  <a:schemeClr val="tx1">
                    <a:lumMod val="65000"/>
                    <a:lumOff val="35000"/>
                  </a:schemeClr>
                </a:solidFill>
                <a:latin typeface="+mj-lt"/>
              </a:rPr>
              <a:t> is deliberately designed not as a large-volume pillow but as a positioning ring, so that the risk of overheating and </a:t>
            </a:r>
            <a:r>
              <a:rPr lang="en-US" sz="1600" dirty="0" err="1">
                <a:solidFill>
                  <a:schemeClr val="tx1">
                    <a:lumMod val="65000"/>
                    <a:lumOff val="35000"/>
                  </a:schemeClr>
                </a:solidFill>
                <a:latin typeface="+mj-lt"/>
              </a:rPr>
              <a:t>anaemia</a:t>
            </a:r>
            <a:r>
              <a:rPr lang="en-US" sz="1600" dirty="0">
                <a:solidFill>
                  <a:schemeClr val="tx1">
                    <a:lumMod val="65000"/>
                    <a:lumOff val="35000"/>
                  </a:schemeClr>
                </a:solidFill>
                <a:latin typeface="+mj-lt"/>
              </a:rPr>
              <a:t> is </a:t>
            </a:r>
            <a:r>
              <a:rPr lang="en-US" sz="1600" dirty="0" err="1">
                <a:solidFill>
                  <a:schemeClr val="tx1">
                    <a:lumMod val="65000"/>
                    <a:lumOff val="35000"/>
                  </a:schemeClr>
                </a:solidFill>
                <a:latin typeface="+mj-lt"/>
              </a:rPr>
              <a:t>minimised</a:t>
            </a:r>
            <a:r>
              <a:rPr lang="en-US" sz="1600" dirty="0">
                <a:solidFill>
                  <a:schemeClr val="tx1">
                    <a:lumMod val="65000"/>
                    <a:lumOff val="35000"/>
                  </a:schemeClr>
                </a:solidFill>
                <a:latin typeface="+mj-lt"/>
              </a:rPr>
              <a:t> by the small surface area; at the same time, it meets the specifications of the German Society for Surgery because it allows the back of the head to float freely. Of the available products, </a:t>
            </a:r>
            <a:r>
              <a:rPr lang="en-US" sz="1600" dirty="0" err="1">
                <a:solidFill>
                  <a:schemeClr val="tx1">
                    <a:lumMod val="65000"/>
                    <a:lumOff val="35000"/>
                  </a:schemeClr>
                </a:solidFill>
                <a:latin typeface="+mj-lt"/>
              </a:rPr>
              <a:t>Medibino</a:t>
            </a:r>
            <a:r>
              <a:rPr lang="en-US" sz="1600" dirty="0">
                <a:solidFill>
                  <a:schemeClr val="tx1">
                    <a:lumMod val="65000"/>
                    <a:lumOff val="35000"/>
                  </a:schemeClr>
                </a:solidFill>
                <a:latin typeface="+mj-lt"/>
              </a:rPr>
              <a:t> is the one that best meets the requirements. Kluba Medical holds a patent on its properties.</a:t>
            </a:r>
            <a:endParaRPr lang="de-DE" sz="1600" dirty="0">
              <a:solidFill>
                <a:schemeClr val="tx1">
                  <a:lumMod val="65000"/>
                  <a:lumOff val="35000"/>
                </a:schemeClr>
              </a:solidFill>
              <a:latin typeface="+mj-lt"/>
            </a:endParaRPr>
          </a:p>
          <a:p>
            <a:pPr marL="1085850" lvl="2" indent="-171450">
              <a:spcAft>
                <a:spcPts val="1200"/>
              </a:spcAft>
              <a:buClr>
                <a:schemeClr val="bg1">
                  <a:lumMod val="50000"/>
                </a:schemeClr>
              </a:buClr>
              <a:buFont typeface="Wingdings" panose="05000000000000000000" pitchFamily="2" charset="2"/>
              <a:buChar char="§"/>
            </a:pPr>
            <a:endParaRPr lang="de-DE" sz="1600" dirty="0">
              <a:solidFill>
                <a:schemeClr val="tx1">
                  <a:lumMod val="65000"/>
                  <a:lumOff val="35000"/>
                </a:schemeClr>
              </a:solidFill>
              <a:latin typeface="+mj-lt"/>
            </a:endParaRPr>
          </a:p>
        </p:txBody>
      </p:sp>
    </p:spTree>
    <p:extLst>
      <p:ext uri="{BB962C8B-B14F-4D97-AF65-F5344CB8AC3E}">
        <p14:creationId xmlns:p14="http://schemas.microsoft.com/office/powerpoint/2010/main" val="1075031613"/>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de-DE" sz="2800" cap="small" dirty="0" err="1">
                <a:solidFill>
                  <a:srgbClr val="919191"/>
                </a:solidFill>
                <a:latin typeface="+mj-lt"/>
              </a:rPr>
              <a:t>MedibinoNEO</a:t>
            </a:r>
            <a:endParaRPr lang="de-DE" sz="2800" cap="small" dirty="0">
              <a:solidFill>
                <a:srgbClr val="919191"/>
              </a:solidFill>
              <a:latin typeface="+mj-lt"/>
            </a:endParaRPr>
          </a:p>
          <a:p>
            <a:pPr algn="ctr"/>
            <a:r>
              <a:rPr lang="de-DE" sz="2000" dirty="0">
                <a:solidFill>
                  <a:srgbClr val="919191"/>
                </a:solidFill>
                <a:latin typeface="+mj-lt"/>
              </a:rPr>
              <a:t>Made in Europe</a:t>
            </a:r>
          </a:p>
        </p:txBody>
      </p:sp>
      <p:sp>
        <p:nvSpPr>
          <p:cNvPr id="3" name="Textfeld 2"/>
          <p:cNvSpPr txBox="1"/>
          <p:nvPr/>
        </p:nvSpPr>
        <p:spPr>
          <a:xfrm>
            <a:off x="817685" y="1338342"/>
            <a:ext cx="11061700" cy="1077218"/>
          </a:xfrm>
          <a:prstGeom prst="rect">
            <a:avLst/>
          </a:prstGeom>
          <a:noFill/>
        </p:spPr>
        <p:txBody>
          <a:bodyPr wrap="square" rtlCol="0">
            <a:spAutoFit/>
          </a:bodyPr>
          <a:lstStyle/>
          <a:p>
            <a:pPr marL="171450" indent="-171450">
              <a:spcAft>
                <a:spcPts val="1200"/>
              </a:spcAft>
              <a:buClr>
                <a:schemeClr val="bg1">
                  <a:lumMod val="50000"/>
                </a:schemeClr>
              </a:buClr>
              <a:buFont typeface="Wingdings" panose="05000000000000000000" pitchFamily="2" charset="2"/>
              <a:buChar char="§"/>
            </a:pPr>
            <a:r>
              <a:rPr lang="en-US" dirty="0">
                <a:solidFill>
                  <a:schemeClr val="tx1">
                    <a:lumMod val="65000"/>
                    <a:lumOff val="35000"/>
                  </a:schemeClr>
                </a:solidFill>
                <a:latin typeface="+mj-lt"/>
              </a:rPr>
              <a:t>The </a:t>
            </a:r>
            <a:r>
              <a:rPr lang="en-US" dirty="0" err="1">
                <a:solidFill>
                  <a:schemeClr val="tx1">
                    <a:lumMod val="65000"/>
                    <a:lumOff val="35000"/>
                  </a:schemeClr>
                </a:solidFill>
                <a:latin typeface="+mj-lt"/>
              </a:rPr>
              <a:t>Medibino</a:t>
            </a:r>
            <a:r>
              <a:rPr lang="en-US" dirty="0">
                <a:solidFill>
                  <a:schemeClr val="tx1">
                    <a:lumMod val="65000"/>
                    <a:lumOff val="35000"/>
                  </a:schemeClr>
                </a:solidFill>
                <a:latin typeface="+mj-lt"/>
              </a:rPr>
              <a:t> is made of certified materials in Europe</a:t>
            </a:r>
          </a:p>
          <a:p>
            <a:pPr marL="171450" indent="-171450">
              <a:spcAft>
                <a:spcPts val="1200"/>
              </a:spcAft>
              <a:buClr>
                <a:schemeClr val="bg1">
                  <a:lumMod val="50000"/>
                </a:schemeClr>
              </a:buClr>
              <a:buFont typeface="Wingdings" panose="05000000000000000000" pitchFamily="2" charset="2"/>
              <a:buChar char="§"/>
            </a:pPr>
            <a:r>
              <a:rPr lang="en-US" dirty="0">
                <a:solidFill>
                  <a:schemeClr val="tx1">
                    <a:lumMod val="65000"/>
                    <a:lumOff val="35000"/>
                  </a:schemeClr>
                </a:solidFill>
                <a:latin typeface="+mj-lt"/>
              </a:rPr>
              <a:t>All materials meet the biocompatibility criteria of the Medical Device Directive according to the ISO 10993-5 standard. </a:t>
            </a:r>
            <a:endParaRPr lang="de-DE" sz="2000" dirty="0">
              <a:solidFill>
                <a:schemeClr val="tx1">
                  <a:lumMod val="65000"/>
                  <a:lumOff val="35000"/>
                </a:schemeClr>
              </a:solidFill>
              <a:latin typeface="+mj-lt"/>
            </a:endParaRPr>
          </a:p>
        </p:txBody>
      </p:sp>
    </p:spTree>
    <p:extLst>
      <p:ext uri="{BB962C8B-B14F-4D97-AF65-F5344CB8AC3E}">
        <p14:creationId xmlns:p14="http://schemas.microsoft.com/office/powerpoint/2010/main" val="1801406716"/>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de-DE" sz="2800" cap="small" dirty="0" err="1">
                <a:solidFill>
                  <a:srgbClr val="919191"/>
                </a:solidFill>
                <a:latin typeface="+mj-lt"/>
              </a:rPr>
              <a:t>Medibino</a:t>
            </a:r>
            <a:endParaRPr lang="de-DE" sz="2800" cap="small" dirty="0">
              <a:solidFill>
                <a:srgbClr val="919191"/>
              </a:solidFill>
              <a:latin typeface="+mj-lt"/>
            </a:endParaRPr>
          </a:p>
          <a:p>
            <a:pPr algn="ctr"/>
            <a:r>
              <a:rPr lang="en-US" sz="2000" dirty="0">
                <a:solidFill>
                  <a:srgbClr val="919191"/>
                </a:solidFill>
                <a:latin typeface="+mj-lt"/>
              </a:rPr>
              <a:t>Developed in the clinic according to the latest scientific standards</a:t>
            </a:r>
            <a:endParaRPr lang="de-DE" sz="2000" dirty="0">
              <a:solidFill>
                <a:srgbClr val="919191"/>
              </a:solidFill>
              <a:latin typeface="+mj-lt"/>
            </a:endParaRPr>
          </a:p>
        </p:txBody>
      </p:sp>
      <p:sp>
        <p:nvSpPr>
          <p:cNvPr id="3" name="Textfeld 2"/>
          <p:cNvSpPr txBox="1"/>
          <p:nvPr/>
        </p:nvSpPr>
        <p:spPr>
          <a:xfrm>
            <a:off x="817685" y="1277382"/>
            <a:ext cx="11061700" cy="2939266"/>
          </a:xfrm>
          <a:prstGeom prst="rect">
            <a:avLst/>
          </a:prstGeom>
          <a:noFill/>
        </p:spPr>
        <p:txBody>
          <a:bodyPr wrap="square" rtlCol="0">
            <a:spAutoFit/>
          </a:bodyPr>
          <a:lstStyle/>
          <a:p>
            <a:pPr marL="171450" indent="-171450">
              <a:lnSpc>
                <a:spcPts val="1800"/>
              </a:lnSpc>
              <a:spcAft>
                <a:spcPts val="1200"/>
              </a:spcAft>
              <a:buClr>
                <a:schemeClr val="bg1">
                  <a:lumMod val="50000"/>
                </a:schemeClr>
              </a:buClr>
              <a:buFont typeface="Wingdings" panose="05000000000000000000" pitchFamily="2" charset="2"/>
              <a:buChar char="§"/>
            </a:pPr>
            <a:r>
              <a:rPr lang="en-US" dirty="0">
                <a:solidFill>
                  <a:schemeClr val="tx1">
                    <a:lumMod val="65000"/>
                    <a:lumOff val="35000"/>
                  </a:schemeClr>
                </a:solidFill>
                <a:latin typeface="+mj-lt"/>
              </a:rPr>
              <a:t>Dr </a:t>
            </a:r>
            <a:r>
              <a:rPr lang="en-US" dirty="0" err="1">
                <a:solidFill>
                  <a:schemeClr val="tx1">
                    <a:lumMod val="65000"/>
                    <a:lumOff val="35000"/>
                  </a:schemeClr>
                </a:solidFill>
                <a:latin typeface="+mj-lt"/>
              </a:rPr>
              <a:t>Dr</a:t>
            </a:r>
            <a:r>
              <a:rPr lang="en-US" dirty="0">
                <a:solidFill>
                  <a:schemeClr val="tx1">
                    <a:lumMod val="65000"/>
                    <a:lumOff val="35000"/>
                  </a:schemeClr>
                </a:solidFill>
                <a:latin typeface="+mj-lt"/>
              </a:rPr>
              <a:t> Susanne Kluba is an oral and maxillofacial surgeon and founder of Kluba Medical GmbH</a:t>
            </a:r>
            <a:endParaRPr lang="de-DE" dirty="0">
              <a:solidFill>
                <a:schemeClr val="tx1">
                  <a:lumMod val="65000"/>
                  <a:lumOff val="35000"/>
                </a:schemeClr>
              </a:solidFill>
              <a:latin typeface="+mj-lt"/>
            </a:endParaRPr>
          </a:p>
          <a:p>
            <a:pPr marL="628650" lvl="1" indent="-171450">
              <a:lnSpc>
                <a:spcPts val="1800"/>
              </a:lnSpc>
              <a:spcAft>
                <a:spcPts val="1200"/>
              </a:spcAft>
              <a:buClr>
                <a:schemeClr val="bg1">
                  <a:lumMod val="50000"/>
                </a:schemeClr>
              </a:buClr>
              <a:buFont typeface="Wingdings" panose="05000000000000000000" pitchFamily="2" charset="2"/>
              <a:buChar char="§"/>
            </a:pPr>
            <a:r>
              <a:rPr lang="en-US" sz="1600" dirty="0">
                <a:solidFill>
                  <a:schemeClr val="tx1">
                    <a:lumMod val="65000"/>
                    <a:lumOff val="35000"/>
                  </a:schemeClr>
                </a:solidFill>
                <a:latin typeface="+mj-lt"/>
              </a:rPr>
              <a:t>For many years, her treatment and research focus has been on positional head deformities.</a:t>
            </a:r>
          </a:p>
          <a:p>
            <a:pPr marL="628650" lvl="1" indent="-171450">
              <a:lnSpc>
                <a:spcPts val="1800"/>
              </a:lnSpc>
              <a:spcAft>
                <a:spcPts val="1200"/>
              </a:spcAft>
              <a:buClr>
                <a:schemeClr val="bg1">
                  <a:lumMod val="50000"/>
                </a:schemeClr>
              </a:buClr>
              <a:buFont typeface="Wingdings" panose="05000000000000000000" pitchFamily="2" charset="2"/>
              <a:buChar char="§"/>
            </a:pPr>
            <a:r>
              <a:rPr lang="en-US" sz="1600" dirty="0">
                <a:solidFill>
                  <a:schemeClr val="tx1">
                    <a:lumMod val="65000"/>
                    <a:lumOff val="35000"/>
                  </a:schemeClr>
                </a:solidFill>
                <a:latin typeface="+mj-lt"/>
              </a:rPr>
              <a:t>She is the founder and director of the special consultation for positional head deformities at the University Hospital of </a:t>
            </a:r>
            <a:r>
              <a:rPr lang="en-US" sz="1600" dirty="0" err="1">
                <a:solidFill>
                  <a:schemeClr val="tx1">
                    <a:lumMod val="65000"/>
                    <a:lumOff val="35000"/>
                  </a:schemeClr>
                </a:solidFill>
                <a:latin typeface="+mj-lt"/>
              </a:rPr>
              <a:t>Tübingen</a:t>
            </a:r>
            <a:r>
              <a:rPr lang="en-US" sz="1600" dirty="0">
                <a:solidFill>
                  <a:schemeClr val="tx1">
                    <a:lumMod val="65000"/>
                    <a:lumOff val="35000"/>
                  </a:schemeClr>
                </a:solidFill>
                <a:latin typeface="+mj-lt"/>
              </a:rPr>
              <a:t> and has been caring for affected infants and their families there for more than 15 years.</a:t>
            </a:r>
          </a:p>
          <a:p>
            <a:pPr marL="628650" lvl="1" indent="-171450">
              <a:lnSpc>
                <a:spcPts val="1800"/>
              </a:lnSpc>
              <a:spcAft>
                <a:spcPts val="1200"/>
              </a:spcAft>
              <a:buClr>
                <a:schemeClr val="bg1">
                  <a:lumMod val="50000"/>
                </a:schemeClr>
              </a:buClr>
              <a:buFont typeface="Wingdings" panose="05000000000000000000" pitchFamily="2" charset="2"/>
              <a:buChar char="§"/>
            </a:pPr>
            <a:r>
              <a:rPr lang="en-US" sz="1600" dirty="0">
                <a:solidFill>
                  <a:schemeClr val="tx1">
                    <a:lumMod val="65000"/>
                    <a:lumOff val="35000"/>
                  </a:schemeClr>
                </a:solidFill>
                <a:latin typeface="+mj-lt"/>
              </a:rPr>
              <a:t>The concept of the </a:t>
            </a:r>
            <a:r>
              <a:rPr lang="en-US" sz="1600" dirty="0" err="1">
                <a:solidFill>
                  <a:schemeClr val="tx1">
                    <a:lumMod val="65000"/>
                    <a:lumOff val="35000"/>
                  </a:schemeClr>
                </a:solidFill>
                <a:latin typeface="+mj-lt"/>
              </a:rPr>
              <a:t>Medibino</a:t>
            </a:r>
            <a:r>
              <a:rPr lang="en-US" sz="1600" dirty="0">
                <a:solidFill>
                  <a:schemeClr val="tx1">
                    <a:lumMod val="65000"/>
                    <a:lumOff val="35000"/>
                  </a:schemeClr>
                </a:solidFill>
                <a:latin typeface="+mj-lt"/>
              </a:rPr>
              <a:t> was developed within the framework of this clinical work. Step by step, the concept was further developed in application and in consultation with the users. Motivated by the parents of her little patients, Dr. Dr. Kluba has further developed the </a:t>
            </a:r>
            <a:r>
              <a:rPr lang="en-US" sz="1600" dirty="0" err="1">
                <a:solidFill>
                  <a:schemeClr val="tx1">
                    <a:lumMod val="65000"/>
                    <a:lumOff val="35000"/>
                  </a:schemeClr>
                </a:solidFill>
                <a:latin typeface="+mj-lt"/>
              </a:rPr>
              <a:t>Medibino</a:t>
            </a:r>
            <a:r>
              <a:rPr lang="en-US" sz="1600" dirty="0">
                <a:solidFill>
                  <a:schemeClr val="tx1">
                    <a:lumMod val="65000"/>
                    <a:lumOff val="35000"/>
                  </a:schemeClr>
                </a:solidFill>
                <a:latin typeface="+mj-lt"/>
              </a:rPr>
              <a:t> into a medical product so that it can benefit all infants. </a:t>
            </a:r>
          </a:p>
          <a:p>
            <a:pPr marL="628650" lvl="1" indent="-171450">
              <a:lnSpc>
                <a:spcPts val="1800"/>
              </a:lnSpc>
              <a:spcAft>
                <a:spcPts val="1200"/>
              </a:spcAft>
              <a:buClr>
                <a:schemeClr val="bg1">
                  <a:lumMod val="50000"/>
                </a:schemeClr>
              </a:buClr>
              <a:buFont typeface="Wingdings" panose="05000000000000000000" pitchFamily="2" charset="2"/>
              <a:buChar char="§"/>
            </a:pPr>
            <a:r>
              <a:rPr lang="en-US" sz="1600" dirty="0">
                <a:solidFill>
                  <a:schemeClr val="tx1">
                    <a:lumMod val="65000"/>
                    <a:lumOff val="35000"/>
                  </a:schemeClr>
                </a:solidFill>
                <a:latin typeface="+mj-lt"/>
              </a:rPr>
              <a:t>The product and previous prototypes have been used successfully for many years at the University Hospital in </a:t>
            </a:r>
            <a:r>
              <a:rPr lang="en-US" sz="1600" dirty="0" err="1">
                <a:solidFill>
                  <a:schemeClr val="tx1">
                    <a:lumMod val="65000"/>
                    <a:lumOff val="35000"/>
                  </a:schemeClr>
                </a:solidFill>
                <a:latin typeface="+mj-lt"/>
              </a:rPr>
              <a:t>Tübingen</a:t>
            </a:r>
            <a:r>
              <a:rPr lang="en-US" sz="1600" dirty="0">
                <a:solidFill>
                  <a:schemeClr val="tx1">
                    <a:lumMod val="65000"/>
                    <a:lumOff val="35000"/>
                  </a:schemeClr>
                </a:solidFill>
                <a:latin typeface="+mj-lt"/>
              </a:rPr>
              <a:t>.</a:t>
            </a:r>
          </a:p>
          <a:p>
            <a:pPr marL="628650" lvl="1" indent="-171450">
              <a:lnSpc>
                <a:spcPts val="1800"/>
              </a:lnSpc>
              <a:spcAft>
                <a:spcPts val="1200"/>
              </a:spcAft>
              <a:buClr>
                <a:schemeClr val="bg1">
                  <a:lumMod val="50000"/>
                </a:schemeClr>
              </a:buClr>
              <a:buFont typeface="Wingdings" panose="05000000000000000000" pitchFamily="2" charset="2"/>
              <a:buChar char="§"/>
            </a:pPr>
            <a:r>
              <a:rPr lang="en-US" sz="1600" dirty="0">
                <a:solidFill>
                  <a:schemeClr val="tx1">
                    <a:lumMod val="65000"/>
                    <a:lumOff val="35000"/>
                  </a:schemeClr>
                </a:solidFill>
                <a:latin typeface="+mj-lt"/>
              </a:rPr>
              <a:t>The </a:t>
            </a:r>
            <a:r>
              <a:rPr lang="en-US" sz="1600" dirty="0" err="1">
                <a:solidFill>
                  <a:schemeClr val="tx1">
                    <a:lumMod val="65000"/>
                    <a:lumOff val="35000"/>
                  </a:schemeClr>
                </a:solidFill>
                <a:latin typeface="+mj-lt"/>
              </a:rPr>
              <a:t>MedibinoNeo</a:t>
            </a:r>
            <a:r>
              <a:rPr lang="en-US" sz="1600" dirty="0">
                <a:solidFill>
                  <a:schemeClr val="tx1">
                    <a:lumMod val="65000"/>
                    <a:lumOff val="35000"/>
                  </a:schemeClr>
                </a:solidFill>
                <a:latin typeface="+mj-lt"/>
              </a:rPr>
              <a:t> was co-developed with the NICU-teams of 3 leading hospitals in Germany. </a:t>
            </a:r>
            <a:endParaRPr lang="de-DE" sz="2000" dirty="0">
              <a:solidFill>
                <a:schemeClr val="tx1">
                  <a:lumMod val="65000"/>
                  <a:lumOff val="35000"/>
                </a:schemeClr>
              </a:solidFill>
              <a:latin typeface="+mj-lt"/>
            </a:endParaRPr>
          </a:p>
        </p:txBody>
      </p:sp>
    </p:spTree>
    <p:extLst>
      <p:ext uri="{BB962C8B-B14F-4D97-AF65-F5344CB8AC3E}">
        <p14:creationId xmlns:p14="http://schemas.microsoft.com/office/powerpoint/2010/main" val="341739097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456201" y="0"/>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US" sz="3200" cap="small" dirty="0">
                <a:solidFill>
                  <a:srgbClr val="919191"/>
                </a:solidFill>
                <a:latin typeface="+mj-lt"/>
              </a:rPr>
              <a:t>Positional head deformities in infants</a:t>
            </a:r>
          </a:p>
          <a:p>
            <a:pPr algn="ctr"/>
            <a:r>
              <a:rPr lang="en-US" sz="2400" dirty="0">
                <a:solidFill>
                  <a:srgbClr val="919191"/>
                </a:solidFill>
                <a:latin typeface="+mj-lt"/>
              </a:rPr>
              <a:t>Types of head deformities</a:t>
            </a:r>
            <a:endParaRPr lang="de-DE" sz="2400" dirty="0">
              <a:solidFill>
                <a:srgbClr val="919191"/>
              </a:solidFill>
              <a:latin typeface="+mj-lt"/>
            </a:endParaRPr>
          </a:p>
        </p:txBody>
      </p:sp>
      <p:grpSp>
        <p:nvGrpSpPr>
          <p:cNvPr id="17" name="Gruppierung 20"/>
          <p:cNvGrpSpPr>
            <a:grpSpLocks noChangeAspect="1"/>
          </p:cNvGrpSpPr>
          <p:nvPr/>
        </p:nvGrpSpPr>
        <p:grpSpPr>
          <a:xfrm>
            <a:off x="2570589" y="1112098"/>
            <a:ext cx="7050820" cy="5636949"/>
            <a:chOff x="4993704" y="2564904"/>
            <a:chExt cx="3744416" cy="3088789"/>
          </a:xfrm>
        </p:grpSpPr>
        <p:sp>
          <p:nvSpPr>
            <p:cNvPr id="18" name="Gleichschenkliges Dreieck 17"/>
            <p:cNvSpPr/>
            <p:nvPr/>
          </p:nvSpPr>
          <p:spPr>
            <a:xfrm>
              <a:off x="4993704" y="2564904"/>
              <a:ext cx="3744416" cy="2627341"/>
            </a:xfrm>
            <a:prstGeom prs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Light" pitchFamily="2" charset="0"/>
              </a:endParaRPr>
            </a:p>
          </p:txBody>
        </p:sp>
        <p:pic>
          <p:nvPicPr>
            <p:cNvPr id="19" name="Picture 2" descr="Abbildung Plagiozephali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92824" y="2727048"/>
              <a:ext cx="902880" cy="118800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2" name="Picture 4" descr="Abbildung Plagiozephali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1736" y="4077072"/>
              <a:ext cx="869400" cy="108000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4" name="Picture 6" descr="Abbildung Brachyzephalie"/>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65568" y="4077072"/>
              <a:ext cx="968400" cy="108000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5" name="Picture 8" descr="Abbildung Skaphozephali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0073" y="4077072"/>
              <a:ext cx="755999" cy="108776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6" name="Textfeld 25"/>
            <p:cNvSpPr txBox="1"/>
            <p:nvPr/>
          </p:nvSpPr>
          <p:spPr>
            <a:xfrm>
              <a:off x="7297960" y="2720112"/>
              <a:ext cx="1368152" cy="185512"/>
            </a:xfrm>
            <a:prstGeom prst="rect">
              <a:avLst/>
            </a:prstGeom>
            <a:noFill/>
          </p:spPr>
          <p:txBody>
            <a:bodyPr wrap="square" rtlCol="0">
              <a:spAutoFit/>
            </a:bodyPr>
            <a:lstStyle/>
            <a:p>
              <a:r>
                <a:rPr lang="de-DE" sz="1600" dirty="0"/>
                <a:t>normal </a:t>
              </a:r>
              <a:r>
                <a:rPr lang="de-DE" sz="1600" dirty="0" err="1"/>
                <a:t>head</a:t>
              </a:r>
              <a:r>
                <a:rPr lang="de-DE" sz="1600" dirty="0"/>
                <a:t> </a:t>
              </a:r>
              <a:r>
                <a:rPr lang="de-DE" sz="1600" dirty="0" err="1"/>
                <a:t>shape</a:t>
              </a:r>
              <a:endParaRPr lang="de-DE" sz="1600" dirty="0"/>
            </a:p>
          </p:txBody>
        </p:sp>
        <p:sp>
          <p:nvSpPr>
            <p:cNvPr id="27" name="Textfeld 26"/>
            <p:cNvSpPr txBox="1"/>
            <p:nvPr/>
          </p:nvSpPr>
          <p:spPr>
            <a:xfrm>
              <a:off x="4993704" y="5198027"/>
              <a:ext cx="1368152" cy="320430"/>
            </a:xfrm>
            <a:prstGeom prst="rect">
              <a:avLst/>
            </a:prstGeom>
            <a:noFill/>
          </p:spPr>
          <p:txBody>
            <a:bodyPr wrap="square" rtlCol="0">
              <a:spAutoFit/>
            </a:bodyPr>
            <a:lstStyle/>
            <a:p>
              <a:pPr algn="ctr"/>
              <a:r>
                <a:rPr lang="de-DE" sz="1600" dirty="0"/>
                <a:t>Lateral </a:t>
              </a:r>
              <a:r>
                <a:rPr lang="de-DE" sz="1600" dirty="0" err="1"/>
                <a:t>flattening</a:t>
              </a:r>
              <a:endParaRPr lang="de-DE" sz="1600" dirty="0"/>
            </a:p>
            <a:p>
              <a:pPr algn="ctr"/>
              <a:r>
                <a:rPr lang="de-DE" sz="1600" dirty="0" err="1"/>
                <a:t>Plagiocephaly</a:t>
              </a:r>
              <a:endParaRPr lang="de-DE" sz="1600" dirty="0"/>
            </a:p>
          </p:txBody>
        </p:sp>
        <p:sp>
          <p:nvSpPr>
            <p:cNvPr id="28" name="Textfeld 27"/>
            <p:cNvSpPr txBox="1"/>
            <p:nvPr/>
          </p:nvSpPr>
          <p:spPr>
            <a:xfrm>
              <a:off x="6145832" y="5198345"/>
              <a:ext cx="1368152" cy="455348"/>
            </a:xfrm>
            <a:prstGeom prst="rect">
              <a:avLst/>
            </a:prstGeom>
            <a:noFill/>
          </p:spPr>
          <p:txBody>
            <a:bodyPr wrap="square" rtlCol="0">
              <a:spAutoFit/>
            </a:bodyPr>
            <a:lstStyle/>
            <a:p>
              <a:pPr algn="ctr"/>
              <a:r>
                <a:rPr lang="en-US" sz="1600" dirty="0"/>
                <a:t>Flattening of the</a:t>
              </a:r>
            </a:p>
            <a:p>
              <a:pPr algn="ctr"/>
              <a:r>
                <a:rPr lang="en-US" sz="1600" dirty="0" err="1"/>
                <a:t>backhead</a:t>
              </a:r>
              <a:endParaRPr lang="en-US" sz="1600" dirty="0"/>
            </a:p>
            <a:p>
              <a:pPr algn="ctr"/>
              <a:r>
                <a:rPr lang="en-US" sz="1600" dirty="0" err="1"/>
                <a:t>Brachycephaly</a:t>
              </a:r>
              <a:endParaRPr lang="en-US" sz="1600" dirty="0"/>
            </a:p>
          </p:txBody>
        </p:sp>
        <p:sp>
          <p:nvSpPr>
            <p:cNvPr id="29" name="Textfeld 28"/>
            <p:cNvSpPr txBox="1"/>
            <p:nvPr/>
          </p:nvSpPr>
          <p:spPr>
            <a:xfrm>
              <a:off x="7422174" y="5198027"/>
              <a:ext cx="1027914" cy="185512"/>
            </a:xfrm>
            <a:prstGeom prst="rect">
              <a:avLst/>
            </a:prstGeom>
            <a:noFill/>
          </p:spPr>
          <p:txBody>
            <a:bodyPr wrap="square" rtlCol="0">
              <a:spAutoFit/>
            </a:bodyPr>
            <a:lstStyle/>
            <a:p>
              <a:pPr algn="ctr"/>
              <a:r>
                <a:rPr lang="de-DE" sz="1600" dirty="0" err="1"/>
                <a:t>Scaphocephaly</a:t>
              </a:r>
              <a:endParaRPr lang="de-DE" sz="1600" dirty="0"/>
            </a:p>
          </p:txBody>
        </p:sp>
      </p:grpSp>
    </p:spTree>
    <p:extLst>
      <p:ext uri="{BB962C8B-B14F-4D97-AF65-F5344CB8AC3E}">
        <p14:creationId xmlns:p14="http://schemas.microsoft.com/office/powerpoint/2010/main" val="3911743350"/>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de-DE" sz="2800" cap="small" dirty="0" err="1">
                <a:solidFill>
                  <a:srgbClr val="919191"/>
                </a:solidFill>
                <a:latin typeface="+mj-lt"/>
              </a:rPr>
              <a:t>Medibino</a:t>
            </a:r>
            <a:endParaRPr lang="de-DE" sz="2800" cap="small" dirty="0">
              <a:solidFill>
                <a:srgbClr val="919191"/>
              </a:solidFill>
              <a:latin typeface="+mj-lt"/>
            </a:endParaRPr>
          </a:p>
          <a:p>
            <a:pPr algn="ctr"/>
            <a:r>
              <a:rPr lang="de-DE" sz="2000" dirty="0" err="1">
                <a:solidFill>
                  <a:srgbClr val="919191"/>
                </a:solidFill>
                <a:latin typeface="+mj-lt"/>
              </a:rPr>
              <a:t>Patented</a:t>
            </a:r>
            <a:r>
              <a:rPr lang="de-DE" sz="2000" dirty="0">
                <a:solidFill>
                  <a:srgbClr val="919191"/>
                </a:solidFill>
                <a:latin typeface="+mj-lt"/>
              </a:rPr>
              <a:t> Medical </a:t>
            </a:r>
            <a:r>
              <a:rPr lang="de-DE" sz="2000" dirty="0" err="1">
                <a:solidFill>
                  <a:srgbClr val="919191"/>
                </a:solidFill>
                <a:latin typeface="+mj-lt"/>
              </a:rPr>
              <a:t>Product</a:t>
            </a:r>
            <a:endParaRPr lang="de-DE" sz="2000" dirty="0">
              <a:solidFill>
                <a:srgbClr val="919191"/>
              </a:solidFill>
              <a:latin typeface="+mj-lt"/>
            </a:endParaRPr>
          </a:p>
        </p:txBody>
      </p:sp>
      <p:sp>
        <p:nvSpPr>
          <p:cNvPr id="3" name="Textfeld 2"/>
          <p:cNvSpPr txBox="1"/>
          <p:nvPr/>
        </p:nvSpPr>
        <p:spPr>
          <a:xfrm>
            <a:off x="817685" y="1161440"/>
            <a:ext cx="11061700" cy="1200329"/>
          </a:xfrm>
          <a:prstGeom prst="rect">
            <a:avLst/>
          </a:prstGeom>
          <a:noFill/>
        </p:spPr>
        <p:txBody>
          <a:bodyPr wrap="square" rtlCol="0">
            <a:spAutoFit/>
          </a:bodyPr>
          <a:lstStyle/>
          <a:p>
            <a:pPr marL="171450" lvl="2" indent="-171450">
              <a:spcAft>
                <a:spcPts val="1200"/>
              </a:spcAft>
              <a:buClr>
                <a:schemeClr val="bg1">
                  <a:lumMod val="50000"/>
                </a:schemeClr>
              </a:buClr>
              <a:buFont typeface="Wingdings" panose="05000000000000000000" pitchFamily="2" charset="2"/>
              <a:buChar char="§"/>
            </a:pPr>
            <a:r>
              <a:rPr lang="en-US" dirty="0">
                <a:solidFill>
                  <a:schemeClr val="tx1">
                    <a:lumMod val="65000"/>
                    <a:lumOff val="35000"/>
                  </a:schemeClr>
                </a:solidFill>
                <a:latin typeface="+mj-lt"/>
              </a:rPr>
              <a:t>The </a:t>
            </a:r>
            <a:r>
              <a:rPr lang="en-US" dirty="0" err="1">
                <a:solidFill>
                  <a:schemeClr val="tx1">
                    <a:lumMod val="65000"/>
                    <a:lumOff val="35000"/>
                  </a:schemeClr>
                </a:solidFill>
                <a:latin typeface="+mj-lt"/>
              </a:rPr>
              <a:t>Medibino</a:t>
            </a:r>
            <a:r>
              <a:rPr lang="en-US" dirty="0">
                <a:solidFill>
                  <a:schemeClr val="tx1">
                    <a:lumMod val="65000"/>
                    <a:lumOff val="35000"/>
                  </a:schemeClr>
                </a:solidFill>
                <a:latin typeface="+mj-lt"/>
              </a:rPr>
              <a:t> is a patented approved medical device according to the European Medical Devices Regulation (MDR) and is registered as such with the German Federal Institute for Drugs and Medical Devices and the EUDAMED. The district government has inspected the product and the technical documentation, as well as all processes, and confirmed conformity with the Medical Devices Act. </a:t>
            </a:r>
          </a:p>
        </p:txBody>
      </p:sp>
    </p:spTree>
    <p:extLst>
      <p:ext uri="{BB962C8B-B14F-4D97-AF65-F5344CB8AC3E}">
        <p14:creationId xmlns:p14="http://schemas.microsoft.com/office/powerpoint/2010/main" val="728715178"/>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EB64C736-9912-4576-BC98-5247000C30B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52" name="Rectangle: Top Corners Rounded 51">
            <a:extLst>
              <a:ext uri="{FF2B5EF4-FFF2-40B4-BE49-F238E27FC236}">
                <a16:creationId xmlns:a16="http://schemas.microsoft.com/office/drawing/2014/main" id="{7C77DEFD-AF53-4655-BFE0-1928B4C90162}"/>
              </a:ext>
            </a:extLst>
          </p:cNvPr>
          <p:cNvSpPr/>
          <p:nvPr/>
        </p:nvSpPr>
        <p:spPr>
          <a:xfrm rot="16200000" flipH="1">
            <a:off x="3122302" y="1056608"/>
            <a:ext cx="1523902" cy="5506014"/>
          </a:xfrm>
          <a:prstGeom prst="round2SameRect">
            <a:avLst>
              <a:gd name="adj1" fmla="val 3704"/>
              <a:gd name="adj2" fmla="val 0"/>
            </a:avLst>
          </a:prstGeom>
          <a:solidFill>
            <a:schemeClr val="bg1"/>
          </a:solidFill>
          <a:ln>
            <a:noFill/>
          </a:ln>
          <a:effectLst>
            <a:outerShdw blurRad="1270000" dist="571500" dir="5400000" sx="90000" sy="90000" algn="t" rotWithShape="0">
              <a:schemeClr val="tx1">
                <a:lumMod val="95000"/>
                <a:lumOff val="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b="1" dirty="0">
              <a:latin typeface="Raleway" panose="020B0503030101060003" pitchFamily="34" charset="0"/>
            </a:endParaRPr>
          </a:p>
        </p:txBody>
      </p:sp>
      <p:sp>
        <p:nvSpPr>
          <p:cNvPr id="53" name="Rectangle: Top Corners Rounded 52">
            <a:extLst>
              <a:ext uri="{FF2B5EF4-FFF2-40B4-BE49-F238E27FC236}">
                <a16:creationId xmlns:a16="http://schemas.microsoft.com/office/drawing/2014/main" id="{993AE146-6A86-4F3F-97D2-217703378FE9}"/>
              </a:ext>
            </a:extLst>
          </p:cNvPr>
          <p:cNvSpPr/>
          <p:nvPr/>
        </p:nvSpPr>
        <p:spPr>
          <a:xfrm rot="5400000">
            <a:off x="5906818" y="3783548"/>
            <a:ext cx="1523902" cy="52130"/>
          </a:xfrm>
          <a:prstGeom prst="round2SameRect">
            <a:avLst>
              <a:gd name="adj1" fmla="val 7299"/>
              <a:gd name="adj2" fmla="val 0"/>
            </a:avLst>
          </a:prstGeom>
          <a:solidFill>
            <a:srgbClr val="87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b="1">
              <a:latin typeface="Raleway" panose="020B0503030101060003" pitchFamily="34" charset="0"/>
            </a:endParaRPr>
          </a:p>
        </p:txBody>
      </p:sp>
      <p:sp>
        <p:nvSpPr>
          <p:cNvPr id="16" name="Rectangle 15">
            <a:extLst>
              <a:ext uri="{FF2B5EF4-FFF2-40B4-BE49-F238E27FC236}">
                <a16:creationId xmlns:a16="http://schemas.microsoft.com/office/drawing/2014/main" id="{7D87ACB5-A775-4FF6-A6C5-31CC7417E7DE}"/>
              </a:ext>
            </a:extLst>
          </p:cNvPr>
          <p:cNvSpPr/>
          <p:nvPr/>
        </p:nvSpPr>
        <p:spPr>
          <a:xfrm>
            <a:off x="3884962" y="3263583"/>
            <a:ext cx="2888611" cy="1015663"/>
          </a:xfrm>
          <a:prstGeom prst="rect">
            <a:avLst/>
          </a:prstGeom>
        </p:spPr>
        <p:txBody>
          <a:bodyPr wrap="none" anchor="t">
            <a:spAutoFit/>
          </a:bodyPr>
          <a:lstStyle/>
          <a:p>
            <a:r>
              <a:rPr lang="x-none" sz="3600">
                <a:solidFill>
                  <a:srgbClr val="87B9BE"/>
                </a:solidFill>
                <a:latin typeface="+mj-lt"/>
              </a:rPr>
              <a:t>Medibino</a:t>
            </a:r>
            <a:r>
              <a:rPr lang="de-DE" sz="3600" dirty="0">
                <a:solidFill>
                  <a:srgbClr val="87B9BE"/>
                </a:solidFill>
                <a:latin typeface="+mj-lt"/>
              </a:rPr>
              <a:t>NEO</a:t>
            </a:r>
            <a:r>
              <a:rPr lang="x-none" sz="3600">
                <a:solidFill>
                  <a:srgbClr val="87B9BE"/>
                </a:solidFill>
                <a:latin typeface="+mj-lt"/>
              </a:rPr>
              <a:t> </a:t>
            </a:r>
            <a:endParaRPr lang="en-US" sz="3600" dirty="0">
              <a:solidFill>
                <a:srgbClr val="87B9BE"/>
              </a:solidFill>
              <a:latin typeface="+mj-lt"/>
            </a:endParaRPr>
          </a:p>
          <a:p>
            <a:r>
              <a:rPr lang="x-none" sz="2400">
                <a:solidFill>
                  <a:srgbClr val="87B9BE"/>
                </a:solidFill>
                <a:latin typeface="+mj-lt"/>
              </a:rPr>
              <a:t>by Kluba Medical</a:t>
            </a:r>
          </a:p>
        </p:txBody>
      </p:sp>
      <p:sp>
        <p:nvSpPr>
          <p:cNvPr id="17" name="Rectangle 16">
            <a:extLst>
              <a:ext uri="{FF2B5EF4-FFF2-40B4-BE49-F238E27FC236}">
                <a16:creationId xmlns:a16="http://schemas.microsoft.com/office/drawing/2014/main" id="{3AA332C0-F847-4A89-BA6A-95BD0D6CA777}"/>
              </a:ext>
            </a:extLst>
          </p:cNvPr>
          <p:cNvSpPr/>
          <p:nvPr/>
        </p:nvSpPr>
        <p:spPr>
          <a:xfrm>
            <a:off x="1277619" y="4851382"/>
            <a:ext cx="5554978" cy="369332"/>
          </a:xfrm>
          <a:prstGeom prst="rect">
            <a:avLst/>
          </a:prstGeom>
        </p:spPr>
        <p:txBody>
          <a:bodyPr wrap="square" anchor="t">
            <a:spAutoFit/>
          </a:bodyPr>
          <a:lstStyle/>
          <a:p>
            <a:r>
              <a:rPr lang="de-DE" dirty="0">
                <a:solidFill>
                  <a:schemeClr val="tx1">
                    <a:lumMod val="75000"/>
                    <a:lumOff val="25000"/>
                  </a:schemeClr>
                </a:solidFill>
                <a:latin typeface="Calibri Light"/>
                <a:cs typeface="Calibri Light"/>
              </a:rPr>
              <a:t>Short </a:t>
            </a:r>
            <a:r>
              <a:rPr lang="de-DE" dirty="0" err="1">
                <a:solidFill>
                  <a:schemeClr val="tx1">
                    <a:lumMod val="75000"/>
                    <a:lumOff val="25000"/>
                  </a:schemeClr>
                </a:solidFill>
                <a:latin typeface="Calibri Light"/>
                <a:cs typeface="Calibri Light"/>
              </a:rPr>
              <a:t>instructions</a:t>
            </a:r>
            <a:r>
              <a:rPr lang="de-DE" dirty="0">
                <a:solidFill>
                  <a:schemeClr val="tx1">
                    <a:lumMod val="75000"/>
                    <a:lumOff val="25000"/>
                  </a:schemeClr>
                </a:solidFill>
                <a:latin typeface="Calibri Light"/>
                <a:cs typeface="Calibri Light"/>
              </a:rPr>
              <a:t> </a:t>
            </a:r>
            <a:r>
              <a:rPr lang="de-DE" dirty="0" err="1">
                <a:solidFill>
                  <a:schemeClr val="tx1">
                    <a:lumMod val="75000"/>
                    <a:lumOff val="25000"/>
                  </a:schemeClr>
                </a:solidFill>
                <a:latin typeface="Calibri Light"/>
                <a:cs typeface="Calibri Light"/>
              </a:rPr>
              <a:t>MedibinoNEO</a:t>
            </a:r>
            <a:endParaRPr lang="x-none" dirty="0">
              <a:solidFill>
                <a:schemeClr val="tx1">
                  <a:lumMod val="75000"/>
                  <a:lumOff val="25000"/>
                </a:schemeClr>
              </a:solidFill>
              <a:latin typeface="Calibri Light"/>
              <a:cs typeface="Calibri Light"/>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6816" y="2978145"/>
            <a:ext cx="2253917" cy="1593419"/>
          </a:xfrm>
          <a:prstGeom prst="rect">
            <a:avLst/>
          </a:prstGeom>
        </p:spPr>
      </p:pic>
    </p:spTree>
    <p:extLst>
      <p:ext uri="{BB962C8B-B14F-4D97-AF65-F5344CB8AC3E}">
        <p14:creationId xmlns:p14="http://schemas.microsoft.com/office/powerpoint/2010/main" val="1310268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800" cap="small" dirty="0">
              <a:solidFill>
                <a:srgbClr val="919191"/>
              </a:solidFill>
              <a:latin typeface="+mj-lt"/>
            </a:endParaRPr>
          </a:p>
          <a:p>
            <a:pPr algn="ctr"/>
            <a:r>
              <a:rPr lang="en-GB" sz="2800" cap="small" dirty="0">
                <a:solidFill>
                  <a:srgbClr val="919191"/>
                </a:solidFill>
                <a:latin typeface="+mj-lt"/>
              </a:rPr>
              <a:t>Product and Components</a:t>
            </a:r>
          </a:p>
          <a:p>
            <a:pPr algn="ctr"/>
            <a:endParaRPr lang="de-DE" sz="2000" dirty="0">
              <a:solidFill>
                <a:srgbClr val="919191"/>
              </a:solidFill>
              <a:latin typeface="+mj-lt"/>
            </a:endParaRPr>
          </a:p>
        </p:txBody>
      </p:sp>
      <p:sp>
        <p:nvSpPr>
          <p:cNvPr id="3" name="Textfeld 2">
            <a:extLst>
              <a:ext uri="{FF2B5EF4-FFF2-40B4-BE49-F238E27FC236}">
                <a16:creationId xmlns:a16="http://schemas.microsoft.com/office/drawing/2014/main" id="{884B8CAF-B0AC-462C-9FE5-486FDBBCFCAE}"/>
              </a:ext>
            </a:extLst>
          </p:cNvPr>
          <p:cNvSpPr txBox="1"/>
          <p:nvPr/>
        </p:nvSpPr>
        <p:spPr>
          <a:xfrm>
            <a:off x="321704" y="1228181"/>
            <a:ext cx="7567428" cy="5139869"/>
          </a:xfrm>
          <a:prstGeom prst="rect">
            <a:avLst/>
          </a:prstGeom>
          <a:noFill/>
        </p:spPr>
        <p:txBody>
          <a:bodyPr wrap="square" rtlCol="0">
            <a:spAutoFit/>
          </a:bodyPr>
          <a:lstStyle/>
          <a:p>
            <a:pPr>
              <a:spcAft>
                <a:spcPts val="1200"/>
              </a:spcAft>
            </a:pPr>
            <a:r>
              <a:rPr lang="en-US" sz="1200" b="1" dirty="0" err="1">
                <a:solidFill>
                  <a:srgbClr val="8F8F8F"/>
                </a:solidFill>
                <a:latin typeface="Arial" panose="020B0604020202020204" pitchFamily="34" charset="0"/>
                <a:cs typeface="Arial" panose="020B0604020202020204" pitchFamily="34" charset="0"/>
              </a:rPr>
              <a:t>MedibinoNEO</a:t>
            </a:r>
            <a:r>
              <a:rPr lang="en-US" sz="1200" b="1" baseline="30000" dirty="0">
                <a:solidFill>
                  <a:srgbClr val="8F8F8F"/>
                </a:solidFill>
                <a:latin typeface="Arial" panose="020B0604020202020204" pitchFamily="34" charset="0"/>
                <a:cs typeface="Arial" panose="020B0604020202020204" pitchFamily="34" charset="0"/>
              </a:rPr>
              <a:t>® </a:t>
            </a:r>
            <a:r>
              <a:rPr lang="en-US" sz="1200" b="1" dirty="0">
                <a:solidFill>
                  <a:schemeClr val="tx1">
                    <a:lumMod val="50000"/>
                    <a:lumOff val="50000"/>
                  </a:schemeClr>
                </a:solidFill>
                <a:latin typeface="Arial" panose="020B0604020202020204" pitchFamily="34" charset="0"/>
                <a:cs typeface="Arial" panose="020B0604020202020204" pitchFamily="34" charset="0"/>
              </a:rPr>
              <a:t>consists of different components that can be used in different variations. </a:t>
            </a:r>
          </a:p>
          <a:p>
            <a:pPr marL="285750" indent="-285750">
              <a:spcAft>
                <a:spcPts val="1200"/>
              </a:spcAft>
              <a:buFont typeface="Arial" panose="020B0604020202020204" pitchFamily="34" charset="0"/>
              <a:buChar char="•"/>
            </a:pPr>
            <a:r>
              <a:rPr lang="en-US" sz="1200" b="1" u="sng" dirty="0">
                <a:solidFill>
                  <a:schemeClr val="tx1">
                    <a:lumMod val="50000"/>
                    <a:lumOff val="50000"/>
                  </a:schemeClr>
                </a:solidFill>
                <a:latin typeface="Arial" panose="020B0604020202020204" pitchFamily="34" charset="0"/>
                <a:cs typeface="Arial" panose="020B0604020202020204" pitchFamily="34" charset="0"/>
              </a:rPr>
              <a:t>Base system</a:t>
            </a:r>
          </a:p>
          <a:p>
            <a:pPr>
              <a:spcAft>
                <a:spcPts val="1200"/>
              </a:spcAft>
            </a:pPr>
            <a:r>
              <a:rPr lang="en-US" sz="1200" dirty="0">
                <a:solidFill>
                  <a:srgbClr val="8F8F8F"/>
                </a:solidFill>
                <a:latin typeface="Arial" panose="020B0604020202020204" pitchFamily="34" charset="0"/>
                <a:cs typeface="Arial" panose="020B0604020202020204" pitchFamily="34" charset="0"/>
              </a:rPr>
              <a:t>The basic product consists of three components: A support ring, an inner cushion and an outer protective cover made of fabric. The cover of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support ring can be removed by means of a hotel closure and the inner core can be taken out. </a:t>
            </a:r>
          </a:p>
          <a:p>
            <a:pPr>
              <a:spcAft>
                <a:spcPts val="1200"/>
              </a:spcAft>
            </a:pPr>
            <a:r>
              <a:rPr lang="en-US" sz="1200" dirty="0">
                <a:solidFill>
                  <a:srgbClr val="8F8F8F"/>
                </a:solidFill>
                <a:latin typeface="Arial" panose="020B0604020202020204" pitchFamily="34" charset="0"/>
                <a:cs typeface="Arial" panose="020B0604020202020204" pitchFamily="34" charset="0"/>
              </a:rPr>
              <a:t>The use of the inner cushion is optional. </a:t>
            </a:r>
          </a:p>
          <a:p>
            <a:pPr>
              <a:spcAft>
                <a:spcPts val="1200"/>
              </a:spcAft>
            </a:pPr>
            <a:r>
              <a:rPr lang="en-US" sz="1200" b="1" dirty="0">
                <a:solidFill>
                  <a:srgbClr val="8F8F8F"/>
                </a:solidFill>
                <a:latin typeface="Arial" panose="020B0604020202020204" pitchFamily="34" charset="0"/>
                <a:cs typeface="Arial" panose="020B0604020202020204" pitchFamily="34" charset="0"/>
              </a:rPr>
              <a:t>Use without inner cushion: </a:t>
            </a:r>
            <a:r>
              <a:rPr lang="en-US" sz="1200" dirty="0">
                <a:solidFill>
                  <a:srgbClr val="8F8F8F"/>
                </a:solidFill>
                <a:latin typeface="Arial" panose="020B0604020202020204" pitchFamily="34" charset="0"/>
                <a:cs typeface="Arial" panose="020B0604020202020204" pitchFamily="34" charset="0"/>
              </a:rPr>
              <a:t>Without inner cushion, the back of the head floats freely as recommended and grows out round without counterpressure from below, this is ideal for long lying periods for normal storage in the incubator. </a:t>
            </a:r>
          </a:p>
          <a:p>
            <a:pPr>
              <a:spcAft>
                <a:spcPts val="1200"/>
              </a:spcAft>
            </a:pPr>
            <a:r>
              <a:rPr lang="en-US" sz="1200" b="1" dirty="0">
                <a:solidFill>
                  <a:srgbClr val="8F8F8F"/>
                </a:solidFill>
                <a:latin typeface="Arial" panose="020B0604020202020204" pitchFamily="34" charset="0"/>
                <a:cs typeface="Arial" panose="020B0604020202020204" pitchFamily="34" charset="0"/>
              </a:rPr>
              <a:t>Use with inner cushion: </a:t>
            </a:r>
            <a:r>
              <a:rPr lang="en-US" sz="1200" dirty="0">
                <a:solidFill>
                  <a:srgbClr val="8F8F8F"/>
                </a:solidFill>
                <a:latin typeface="Arial" panose="020B0604020202020204" pitchFamily="34" charset="0"/>
                <a:cs typeface="Arial" panose="020B0604020202020204" pitchFamily="34" charset="0"/>
              </a:rPr>
              <a:t>This option is additional if the primary aim is to keep the head in the mid-head position and the head is to be positioned lower in the ring. The inner cushion continues to provide pressure relief in this position. It can also be used for height adjustment.</a:t>
            </a:r>
          </a:p>
          <a:p>
            <a:pPr marL="285750" indent="-285750">
              <a:spcAft>
                <a:spcPts val="1200"/>
              </a:spcAft>
              <a:buFont typeface="Arial" panose="020B0604020202020204" pitchFamily="34" charset="0"/>
              <a:buChar char="•"/>
            </a:pPr>
            <a:r>
              <a:rPr lang="en-US" sz="1200" b="1" u="sng" dirty="0">
                <a:solidFill>
                  <a:schemeClr val="tx1">
                    <a:lumMod val="50000"/>
                    <a:lumOff val="50000"/>
                  </a:schemeClr>
                </a:solidFill>
                <a:latin typeface="Arial" panose="020B0604020202020204" pitchFamily="34" charset="0"/>
                <a:cs typeface="Arial" panose="020B0604020202020204" pitchFamily="34" charset="0"/>
              </a:rPr>
              <a:t>Further covers</a:t>
            </a:r>
          </a:p>
          <a:p>
            <a:pPr>
              <a:spcAft>
                <a:spcPts val="1200"/>
              </a:spcAft>
            </a:pPr>
            <a:r>
              <a:rPr lang="en-US" sz="1200" b="1" dirty="0" err="1">
                <a:solidFill>
                  <a:srgbClr val="8F8F8F"/>
                </a:solidFill>
                <a:latin typeface="Arial" panose="020B0604020202020204" pitchFamily="34" charset="0"/>
                <a:cs typeface="Arial" panose="020B0604020202020204" pitchFamily="34" charset="0"/>
              </a:rPr>
              <a:t>MedibinoNEO</a:t>
            </a:r>
            <a:r>
              <a:rPr lang="en-US" sz="1200" b="1" baseline="30000" dirty="0">
                <a:solidFill>
                  <a:srgbClr val="8F8F8F"/>
                </a:solidFill>
                <a:latin typeface="Arial" panose="020B0604020202020204" pitchFamily="34" charset="0"/>
                <a:cs typeface="Arial" panose="020B0604020202020204" pitchFamily="34" charset="0"/>
              </a:rPr>
              <a:t>® </a:t>
            </a:r>
            <a:r>
              <a:rPr lang="en-US" sz="1200" b="1" dirty="0">
                <a:solidFill>
                  <a:srgbClr val="8F8F8F"/>
                </a:solidFill>
                <a:latin typeface="Arial" panose="020B0604020202020204" pitchFamily="34" charset="0"/>
                <a:cs typeface="Arial" panose="020B0604020202020204" pitchFamily="34" charset="0"/>
              </a:rPr>
              <a:t>disposable cover cotton knit - </a:t>
            </a:r>
            <a:r>
              <a:rPr lang="en-US" sz="1200" b="1" dirty="0" err="1">
                <a:solidFill>
                  <a:srgbClr val="8F8F8F"/>
                </a:solidFill>
                <a:latin typeface="Arial" panose="020B0604020202020204" pitchFamily="34" charset="0"/>
                <a:cs typeface="Arial" panose="020B0604020202020204" pitchFamily="34" charset="0"/>
              </a:rPr>
              <a:t>colour</a:t>
            </a:r>
            <a:r>
              <a:rPr lang="en-US" sz="1200" b="1" dirty="0">
                <a:solidFill>
                  <a:srgbClr val="8F8F8F"/>
                </a:solidFill>
                <a:latin typeface="Arial" panose="020B0604020202020204" pitchFamily="34" charset="0"/>
                <a:cs typeface="Arial" panose="020B0604020202020204" pitchFamily="34" charset="0"/>
              </a:rPr>
              <a:t> coded WITHOUT soft granules </a:t>
            </a:r>
          </a:p>
          <a:p>
            <a:pPr>
              <a:spcAft>
                <a:spcPts val="1200"/>
              </a:spcAft>
            </a:pPr>
            <a:r>
              <a:rPr lang="en-US" sz="1200" dirty="0">
                <a:solidFill>
                  <a:srgbClr val="8F8F8F"/>
                </a:solidFill>
                <a:latin typeface="Arial" panose="020B0604020202020204" pitchFamily="34" charset="0"/>
                <a:cs typeface="Arial" panose="020B0604020202020204" pitchFamily="34" charset="0"/>
              </a:rPr>
              <a:t>The </a:t>
            </a:r>
            <a:r>
              <a:rPr lang="en-US" sz="1200" dirty="0" err="1">
                <a:solidFill>
                  <a:srgbClr val="8F8F8F"/>
                </a:solidFill>
                <a:latin typeface="Arial" panose="020B0604020202020204" pitchFamily="34" charset="0"/>
                <a:cs typeface="Arial" panose="020B0604020202020204" pitchFamily="34" charset="0"/>
              </a:rPr>
              <a:t>Medibino</a:t>
            </a:r>
            <a:r>
              <a:rPr lang="en-US" sz="1200" dirty="0">
                <a:solidFill>
                  <a:srgbClr val="8F8F8F"/>
                </a:solidFill>
                <a:latin typeface="Arial" panose="020B0604020202020204" pitchFamily="34" charset="0"/>
                <a:cs typeface="Arial" panose="020B0604020202020204" pitchFamily="34" charset="0"/>
              </a:rPr>
              <a:t> Cover in cotton knit is a cover for single use. It can be used together with the cotton cover with hotel closure to protect it. Alternatively, it can be placed directly over the ring and (optional) the inner cushion.</a:t>
            </a:r>
          </a:p>
          <a:p>
            <a:pPr>
              <a:spcAft>
                <a:spcPts val="1200"/>
              </a:spcAft>
            </a:pPr>
            <a:r>
              <a:rPr lang="en-US" sz="1200" b="1" dirty="0" err="1">
                <a:solidFill>
                  <a:srgbClr val="8F8F8F"/>
                </a:solidFill>
                <a:latin typeface="Arial" panose="020B0604020202020204" pitchFamily="34" charset="0"/>
                <a:cs typeface="Arial" panose="020B0604020202020204" pitchFamily="34" charset="0"/>
              </a:rPr>
              <a:t>MedibinoNEO</a:t>
            </a:r>
            <a:r>
              <a:rPr lang="en-US" sz="1200" b="1" baseline="30000" dirty="0">
                <a:solidFill>
                  <a:srgbClr val="8F8F8F"/>
                </a:solidFill>
                <a:latin typeface="Arial" panose="020B0604020202020204" pitchFamily="34" charset="0"/>
                <a:cs typeface="Arial" panose="020B0604020202020204" pitchFamily="34" charset="0"/>
              </a:rPr>
              <a:t>®</a:t>
            </a:r>
            <a:r>
              <a:rPr lang="en-US" sz="1200" b="1" dirty="0">
                <a:solidFill>
                  <a:srgbClr val="8F8F8F"/>
                </a:solidFill>
                <a:latin typeface="Arial" panose="020B0604020202020204" pitchFamily="34" charset="0"/>
                <a:cs typeface="Arial" panose="020B0604020202020204" pitchFamily="34" charset="0"/>
              </a:rPr>
              <a:t> disposable cover cotton knit - </a:t>
            </a:r>
            <a:r>
              <a:rPr lang="en-US" sz="1200" b="1" dirty="0" err="1">
                <a:solidFill>
                  <a:srgbClr val="8F8F8F"/>
                </a:solidFill>
                <a:latin typeface="Arial" panose="020B0604020202020204" pitchFamily="34" charset="0"/>
                <a:cs typeface="Arial" panose="020B0604020202020204" pitchFamily="34" charset="0"/>
              </a:rPr>
              <a:t>colour</a:t>
            </a:r>
            <a:r>
              <a:rPr lang="en-US" sz="1200" b="1" dirty="0">
                <a:solidFill>
                  <a:srgbClr val="8F8F8F"/>
                </a:solidFill>
                <a:latin typeface="Arial" panose="020B0604020202020204" pitchFamily="34" charset="0"/>
                <a:cs typeface="Arial" panose="020B0604020202020204" pitchFamily="34" charset="0"/>
              </a:rPr>
              <a:t> coded WITH soft granules </a:t>
            </a:r>
          </a:p>
          <a:p>
            <a:pPr>
              <a:spcAft>
                <a:spcPts val="1200"/>
              </a:spcAft>
            </a:pPr>
            <a:r>
              <a:rPr lang="en-US" sz="1200" dirty="0">
                <a:solidFill>
                  <a:srgbClr val="8F8F8F"/>
                </a:solidFill>
                <a:latin typeface="Arial" panose="020B0604020202020204" pitchFamily="34" charset="0"/>
                <a:cs typeface="Arial" panose="020B0604020202020204" pitchFamily="34" charset="0"/>
              </a:rPr>
              <a:t>The </a:t>
            </a:r>
            <a:r>
              <a:rPr lang="en-US" sz="1200" dirty="0" err="1">
                <a:solidFill>
                  <a:srgbClr val="8F8F8F"/>
                </a:solidFill>
                <a:latin typeface="Arial" panose="020B0604020202020204" pitchFamily="34" charset="0"/>
                <a:cs typeface="Arial" panose="020B0604020202020204" pitchFamily="34" charset="0"/>
              </a:rPr>
              <a:t>Medibino</a:t>
            </a:r>
            <a:r>
              <a:rPr lang="en-US" sz="1200" dirty="0">
                <a:solidFill>
                  <a:srgbClr val="8F8F8F"/>
                </a:solidFill>
                <a:latin typeface="Arial" panose="020B0604020202020204" pitchFamily="34" charset="0"/>
                <a:cs typeface="Arial" panose="020B0604020202020204" pitchFamily="34" charset="0"/>
              </a:rPr>
              <a:t> cover made of cotton knit WITH soft granules is a cover for single use. As it already contains a soft granulate depot, it is used without the inner pillow and is simply slipped over the head ring. </a:t>
            </a:r>
            <a:endParaRPr lang="en-GB" sz="1200" dirty="0">
              <a:solidFill>
                <a:srgbClr val="8F8F8F"/>
              </a:solidFill>
              <a:latin typeface="Arial" panose="020B0604020202020204" pitchFamily="34" charset="0"/>
              <a:cs typeface="Arial" panose="020B0604020202020204" pitchFamily="34" charset="0"/>
            </a:endParaRPr>
          </a:p>
        </p:txBody>
      </p:sp>
      <p:pic>
        <p:nvPicPr>
          <p:cNvPr id="6" name="Grafik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128122" y="1756591"/>
            <a:ext cx="3875810" cy="2090002"/>
          </a:xfrm>
          <a:prstGeom prst="rect">
            <a:avLst/>
          </a:prstGeom>
          <a:noFill/>
        </p:spPr>
      </p:pic>
      <p:pic>
        <p:nvPicPr>
          <p:cNvPr id="7" name="Grafik 6"/>
          <p:cNvPicPr/>
          <p:nvPr/>
        </p:nvPicPr>
        <p:blipFill>
          <a:blip r:embed="rId3" cstate="email">
            <a:extLst>
              <a:ext uri="{28A0092B-C50C-407E-A947-70E740481C1C}">
                <a14:useLocalDpi xmlns:a14="http://schemas.microsoft.com/office/drawing/2010/main"/>
              </a:ext>
            </a:extLst>
          </a:blip>
          <a:stretch>
            <a:fillRect/>
          </a:stretch>
        </p:blipFill>
        <p:spPr>
          <a:xfrm>
            <a:off x="8792426" y="4212474"/>
            <a:ext cx="1455420" cy="1195705"/>
          </a:xfrm>
          <a:prstGeom prst="rect">
            <a:avLst/>
          </a:prstGeom>
        </p:spPr>
      </p:pic>
      <p:pic>
        <p:nvPicPr>
          <p:cNvPr id="8" name="Grafik 7"/>
          <p:cNvPicPr/>
          <p:nvPr/>
        </p:nvPicPr>
        <p:blipFill>
          <a:blip r:embed="rId4" cstate="email">
            <a:extLst>
              <a:ext uri="{28A0092B-C50C-407E-A947-70E740481C1C}">
                <a14:useLocalDpi xmlns:a14="http://schemas.microsoft.com/office/drawing/2010/main"/>
              </a:ext>
            </a:extLst>
          </a:blip>
          <a:stretch>
            <a:fillRect/>
          </a:stretch>
        </p:blipFill>
        <p:spPr>
          <a:xfrm rot="16200000">
            <a:off x="8766971" y="5558944"/>
            <a:ext cx="1345611" cy="1252501"/>
          </a:xfrm>
          <a:prstGeom prst="rect">
            <a:avLst/>
          </a:prstGeom>
        </p:spPr>
      </p:pic>
    </p:spTree>
    <p:extLst>
      <p:ext uri="{BB962C8B-B14F-4D97-AF65-F5344CB8AC3E}">
        <p14:creationId xmlns:p14="http://schemas.microsoft.com/office/powerpoint/2010/main" val="333569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sz="2400" cap="small" dirty="0" err="1">
                <a:solidFill>
                  <a:srgbClr val="919191"/>
                </a:solidFill>
                <a:latin typeface="+mj-lt"/>
              </a:rPr>
              <a:t>MedibinoNEO</a:t>
            </a:r>
            <a:r>
              <a:rPr lang="en-GB" sz="2400" cap="small" dirty="0">
                <a:solidFill>
                  <a:srgbClr val="919191"/>
                </a:solidFill>
                <a:latin typeface="+mj-lt"/>
              </a:rPr>
              <a:t> Head Positioning System - Sizes</a:t>
            </a:r>
          </a:p>
          <a:p>
            <a:pPr algn="ctr"/>
            <a:endParaRPr lang="de-DE" dirty="0">
              <a:solidFill>
                <a:srgbClr val="919191"/>
              </a:solidFill>
              <a:latin typeface="+mj-lt"/>
            </a:endParaRP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419" y="1614466"/>
            <a:ext cx="9960003" cy="2894779"/>
          </a:xfrm>
          <a:prstGeom prst="rect">
            <a:avLst/>
          </a:prstGeom>
        </p:spPr>
      </p:pic>
      <p:sp>
        <p:nvSpPr>
          <p:cNvPr id="9" name="TextBox 8">
            <a:extLst>
              <a:ext uri="{FF2B5EF4-FFF2-40B4-BE49-F238E27FC236}">
                <a16:creationId xmlns:a16="http://schemas.microsoft.com/office/drawing/2014/main" id="{EF36DAC9-4E40-4328-B6D9-5FC36B5DFBE8}"/>
              </a:ext>
            </a:extLst>
          </p:cNvPr>
          <p:cNvSpPr txBox="1"/>
          <p:nvPr/>
        </p:nvSpPr>
        <p:spPr>
          <a:xfrm>
            <a:off x="3447030" y="4621552"/>
            <a:ext cx="2433809" cy="1969770"/>
          </a:xfrm>
          <a:prstGeom prst="rect">
            <a:avLst/>
          </a:prstGeom>
          <a:solidFill>
            <a:schemeClr val="bg1">
              <a:lumMod val="95000"/>
            </a:schemeClr>
          </a:solidFill>
        </p:spPr>
        <p:txBody>
          <a:bodyPr wrap="square" rtlCol="0" anchor="t">
            <a:spAutoFit/>
          </a:bodyPr>
          <a:lstStyle>
            <a:defPPr>
              <a:defRPr lang="x-none"/>
            </a:defPPr>
            <a:lvl1pPr algn="r">
              <a:defRPr sz="1400">
                <a:solidFill>
                  <a:srgbClr val="919191"/>
                </a:solidFill>
                <a:latin typeface="Proxima Nova Alt Lt"/>
                <a:cs typeface="Calibri"/>
              </a:defRPr>
            </a:lvl1pPr>
          </a:lstStyle>
          <a:p>
            <a:pPr algn="l"/>
            <a:r>
              <a:rPr lang="en-GB" sz="1600" b="1" dirty="0" err="1">
                <a:solidFill>
                  <a:srgbClr val="589BA2"/>
                </a:solidFill>
                <a:latin typeface="+mj-lt"/>
              </a:rPr>
              <a:t>MedibinoNEO</a:t>
            </a:r>
            <a:r>
              <a:rPr lang="en-GB" sz="1600" b="1" dirty="0">
                <a:solidFill>
                  <a:srgbClr val="589BA2"/>
                </a:solidFill>
                <a:latin typeface="+mj-lt"/>
              </a:rPr>
              <a:t> size S for premature babies up to </a:t>
            </a:r>
          </a:p>
          <a:p>
            <a:pPr algn="l">
              <a:spcAft>
                <a:spcPts val="600"/>
              </a:spcAft>
            </a:pPr>
            <a:r>
              <a:rPr lang="en-GB" sz="1600" b="1" dirty="0">
                <a:solidFill>
                  <a:srgbClr val="589BA2"/>
                </a:solidFill>
                <a:latin typeface="+mj-lt"/>
              </a:rPr>
              <a:t>800 g</a:t>
            </a:r>
          </a:p>
          <a:p>
            <a:pPr algn="l">
              <a:spcAft>
                <a:spcPts val="600"/>
              </a:spcAft>
            </a:pPr>
            <a:endParaRPr lang="en-US" sz="1600" b="1" dirty="0">
              <a:solidFill>
                <a:srgbClr val="589BA2"/>
              </a:solidFill>
              <a:latin typeface="+mj-lt"/>
            </a:endParaRPr>
          </a:p>
          <a:p>
            <a:pPr algn="l"/>
            <a:r>
              <a:rPr lang="en-GB" sz="1600" dirty="0">
                <a:solidFill>
                  <a:schemeClr val="tx1">
                    <a:lumMod val="50000"/>
                    <a:lumOff val="50000"/>
                  </a:schemeClr>
                </a:solidFill>
                <a:latin typeface="+mj-lt"/>
              </a:rPr>
              <a:t>Dimensions: 90 mm x 80 mm x 18 mm</a:t>
            </a:r>
          </a:p>
          <a:p>
            <a:pPr algn="l"/>
            <a:endParaRPr lang="en-US" sz="1600" dirty="0">
              <a:solidFill>
                <a:schemeClr val="tx1">
                  <a:lumMod val="50000"/>
                  <a:lumOff val="50000"/>
                </a:schemeClr>
              </a:solidFill>
              <a:latin typeface="+mj-lt"/>
            </a:endParaRPr>
          </a:p>
        </p:txBody>
      </p:sp>
      <p:sp>
        <p:nvSpPr>
          <p:cNvPr id="14" name="TextBox 8">
            <a:extLst>
              <a:ext uri="{FF2B5EF4-FFF2-40B4-BE49-F238E27FC236}">
                <a16:creationId xmlns:a16="http://schemas.microsoft.com/office/drawing/2014/main" id="{EF36DAC9-4E40-4328-B6D9-5FC36B5DFBE8}"/>
              </a:ext>
            </a:extLst>
          </p:cNvPr>
          <p:cNvSpPr txBox="1"/>
          <p:nvPr/>
        </p:nvSpPr>
        <p:spPr>
          <a:xfrm>
            <a:off x="5988419" y="4621552"/>
            <a:ext cx="2433809" cy="2046714"/>
          </a:xfrm>
          <a:prstGeom prst="rect">
            <a:avLst/>
          </a:prstGeom>
          <a:solidFill>
            <a:schemeClr val="bg1">
              <a:lumMod val="95000"/>
            </a:schemeClr>
          </a:solidFill>
        </p:spPr>
        <p:txBody>
          <a:bodyPr wrap="square" rtlCol="0" anchor="t">
            <a:spAutoFit/>
          </a:bodyPr>
          <a:lstStyle>
            <a:defPPr>
              <a:defRPr lang="x-none"/>
            </a:defPPr>
            <a:lvl1pPr>
              <a:spcAft>
                <a:spcPts val="600"/>
              </a:spcAft>
              <a:defRPr sz="1400" b="1">
                <a:solidFill>
                  <a:srgbClr val="589BA2"/>
                </a:solidFill>
                <a:latin typeface="Proxima Nova Alt Lt"/>
                <a:cs typeface="Calibri"/>
              </a:defRPr>
            </a:lvl1pPr>
          </a:lstStyle>
          <a:p>
            <a:r>
              <a:rPr lang="en-GB" sz="1600" dirty="0" err="1">
                <a:latin typeface="+mj-lt"/>
              </a:rPr>
              <a:t>MedibinoNEO</a:t>
            </a:r>
            <a:r>
              <a:rPr lang="en-GB" sz="1600" dirty="0">
                <a:latin typeface="+mj-lt"/>
              </a:rPr>
              <a:t> size M for premature babies between approx. 800g and 2000g</a:t>
            </a:r>
          </a:p>
          <a:p>
            <a:endParaRPr lang="en-US" sz="1600" dirty="0">
              <a:latin typeface="+mj-lt"/>
            </a:endParaRPr>
          </a:p>
          <a:p>
            <a:r>
              <a:rPr lang="en-GB" sz="1600" b="0" dirty="0">
                <a:solidFill>
                  <a:schemeClr val="tx1">
                    <a:lumMod val="50000"/>
                    <a:lumOff val="50000"/>
                  </a:schemeClr>
                </a:solidFill>
                <a:latin typeface="+mj-lt"/>
              </a:rPr>
              <a:t>Dimensions: 110 mm x 95 mm x 22 mm</a:t>
            </a:r>
          </a:p>
          <a:p>
            <a:endParaRPr lang="en-US" sz="1600" dirty="0">
              <a:latin typeface="+mj-lt"/>
            </a:endParaRPr>
          </a:p>
        </p:txBody>
      </p:sp>
      <p:sp>
        <p:nvSpPr>
          <p:cNvPr id="15" name="TextBox 8">
            <a:extLst>
              <a:ext uri="{FF2B5EF4-FFF2-40B4-BE49-F238E27FC236}">
                <a16:creationId xmlns:a16="http://schemas.microsoft.com/office/drawing/2014/main" id="{EF36DAC9-4E40-4328-B6D9-5FC36B5DFBE8}"/>
              </a:ext>
            </a:extLst>
          </p:cNvPr>
          <p:cNvSpPr txBox="1"/>
          <p:nvPr/>
        </p:nvSpPr>
        <p:spPr>
          <a:xfrm>
            <a:off x="8534613" y="4621552"/>
            <a:ext cx="2433809" cy="2046714"/>
          </a:xfrm>
          <a:prstGeom prst="rect">
            <a:avLst/>
          </a:prstGeom>
          <a:solidFill>
            <a:schemeClr val="bg1">
              <a:lumMod val="95000"/>
            </a:schemeClr>
          </a:solidFill>
        </p:spPr>
        <p:txBody>
          <a:bodyPr wrap="square" rtlCol="0" anchor="t">
            <a:spAutoFit/>
          </a:bodyPr>
          <a:lstStyle>
            <a:defPPr>
              <a:defRPr lang="x-none"/>
            </a:defPPr>
            <a:lvl1pPr>
              <a:spcAft>
                <a:spcPts val="600"/>
              </a:spcAft>
              <a:defRPr sz="1400" b="1">
                <a:solidFill>
                  <a:srgbClr val="589BA2"/>
                </a:solidFill>
                <a:latin typeface="Proxima Nova Alt Lt"/>
                <a:cs typeface="Calibri"/>
              </a:defRPr>
            </a:lvl1pPr>
          </a:lstStyle>
          <a:p>
            <a:r>
              <a:rPr lang="en-GB" sz="1600" dirty="0" err="1">
                <a:latin typeface="+mj-lt"/>
              </a:rPr>
              <a:t>MedibinoNEO</a:t>
            </a:r>
            <a:r>
              <a:rPr lang="en-GB" sz="1600" dirty="0">
                <a:latin typeface="+mj-lt"/>
              </a:rPr>
              <a:t> size L for premature babies over 2000g and infants</a:t>
            </a:r>
          </a:p>
          <a:p>
            <a:endParaRPr lang="en-US" sz="1600" dirty="0">
              <a:latin typeface="+mj-lt"/>
            </a:endParaRPr>
          </a:p>
          <a:p>
            <a:r>
              <a:rPr lang="en-GB" sz="1600" b="0" dirty="0">
                <a:solidFill>
                  <a:schemeClr val="tx1">
                    <a:lumMod val="50000"/>
                    <a:lumOff val="50000"/>
                  </a:schemeClr>
                </a:solidFill>
                <a:latin typeface="+mj-lt"/>
              </a:rPr>
              <a:t>Dimensions: 130 mm x 110 mm x 25 mm</a:t>
            </a:r>
          </a:p>
          <a:p>
            <a:endParaRPr lang="en-US" sz="1600" dirty="0">
              <a:latin typeface="+mj-lt"/>
            </a:endParaRPr>
          </a:p>
        </p:txBody>
      </p:sp>
    </p:spTree>
    <p:extLst>
      <p:ext uri="{BB962C8B-B14F-4D97-AF65-F5344CB8AC3E}">
        <p14:creationId xmlns:p14="http://schemas.microsoft.com/office/powerpoint/2010/main" val="1579136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800" cap="small" dirty="0">
              <a:solidFill>
                <a:srgbClr val="919191"/>
              </a:solidFill>
              <a:latin typeface="+mj-lt"/>
            </a:endParaRPr>
          </a:p>
          <a:p>
            <a:pPr algn="ctr"/>
            <a:r>
              <a:rPr lang="en-GB" sz="2800" cap="small" dirty="0">
                <a:solidFill>
                  <a:srgbClr val="919191"/>
                </a:solidFill>
                <a:latin typeface="+mj-lt"/>
              </a:rPr>
              <a:t>Sizing and control of correct position</a:t>
            </a:r>
          </a:p>
          <a:p>
            <a:pPr algn="ctr"/>
            <a:endParaRPr lang="de-DE" sz="2000" dirty="0">
              <a:solidFill>
                <a:srgbClr val="919191"/>
              </a:solidFill>
              <a:latin typeface="+mj-lt"/>
            </a:endParaRPr>
          </a:p>
        </p:txBody>
      </p:sp>
      <p:sp>
        <p:nvSpPr>
          <p:cNvPr id="3" name="Textfeld 2">
            <a:extLst>
              <a:ext uri="{FF2B5EF4-FFF2-40B4-BE49-F238E27FC236}">
                <a16:creationId xmlns:a16="http://schemas.microsoft.com/office/drawing/2014/main" id="{884B8CAF-B0AC-462C-9FE5-486FDBBCFCAE}"/>
              </a:ext>
            </a:extLst>
          </p:cNvPr>
          <p:cNvSpPr txBox="1"/>
          <p:nvPr/>
        </p:nvSpPr>
        <p:spPr>
          <a:xfrm>
            <a:off x="689113" y="1625747"/>
            <a:ext cx="8070574" cy="3970318"/>
          </a:xfrm>
          <a:prstGeom prst="rect">
            <a:avLst/>
          </a:prstGeom>
          <a:noFill/>
        </p:spPr>
        <p:txBody>
          <a:bodyPr wrap="square" rtlCol="0">
            <a:spAutoFit/>
          </a:bodyPr>
          <a:lstStyle/>
          <a:p>
            <a:pPr>
              <a:spcAft>
                <a:spcPts val="1200"/>
              </a:spcAft>
            </a:pPr>
            <a:r>
              <a:rPr lang="en-US" sz="1200" b="1" u="sng" dirty="0">
                <a:solidFill>
                  <a:schemeClr val="tx1">
                    <a:lumMod val="50000"/>
                    <a:lumOff val="50000"/>
                  </a:schemeClr>
                </a:solidFill>
                <a:latin typeface="Arial" panose="020B0604020202020204" pitchFamily="34" charset="0"/>
                <a:cs typeface="Arial" panose="020B0604020202020204" pitchFamily="34" charset="0"/>
              </a:rPr>
              <a:t>Sizing</a:t>
            </a:r>
          </a:p>
          <a:p>
            <a:pPr>
              <a:spcAft>
                <a:spcPts val="1200"/>
              </a:spcAft>
            </a:pPr>
            <a:r>
              <a:rPr lang="en-US" sz="1200" dirty="0">
                <a:solidFill>
                  <a:srgbClr val="8F8F8F"/>
                </a:solidFill>
                <a:latin typeface="Arial" panose="020B0604020202020204" pitchFamily="34" charset="0"/>
                <a:cs typeface="Arial" panose="020B0604020202020204" pitchFamily="34" charset="0"/>
              </a:rPr>
              <a:t>To determine the size variant, the child's head circumference, height and body weight are measured. These provide guide values for the choice of head support ring sizes S, M or L. However, the head-body proportions may vary individually and the shape of the head may also vary individually. Therefore, it should be checked that the back of the head is flush with the ring and that the back of the head rests freely in the inner recess without contact with the support.</a:t>
            </a:r>
          </a:p>
          <a:p>
            <a:pPr marL="171450" indent="-171450">
              <a:spcAft>
                <a:spcPts val="1200"/>
              </a:spcAft>
              <a:buFont typeface="Arial" panose="020B0604020202020204" pitchFamily="34" charset="0"/>
              <a:buChar char="•"/>
            </a:pPr>
            <a:r>
              <a:rPr lang="en-US" sz="1200" dirty="0">
                <a:solidFill>
                  <a:srgbClr val="8F8F8F"/>
                </a:solidFill>
                <a:latin typeface="Arial" panose="020B0604020202020204" pitchFamily="34" charset="0"/>
                <a:cs typeface="Arial" panose="020B0604020202020204" pitchFamily="34" charset="0"/>
              </a:rPr>
              <a:t>Size S: body weight up to approx. 800g head circumference: up to approx. 22cm </a:t>
            </a:r>
          </a:p>
          <a:p>
            <a:pPr marL="171450" indent="-171450">
              <a:spcAft>
                <a:spcPts val="1200"/>
              </a:spcAft>
              <a:buFont typeface="Arial" panose="020B0604020202020204" pitchFamily="34" charset="0"/>
              <a:buChar char="•"/>
            </a:pPr>
            <a:r>
              <a:rPr lang="en-US" sz="1200" dirty="0">
                <a:solidFill>
                  <a:srgbClr val="8F8F8F"/>
                </a:solidFill>
                <a:latin typeface="Arial" panose="020B0604020202020204" pitchFamily="34" charset="0"/>
                <a:cs typeface="Arial" panose="020B0604020202020204" pitchFamily="34" charset="0"/>
              </a:rPr>
              <a:t>Size M: body weight approx. 800-2000g head circumference: up to approx. 30cm </a:t>
            </a:r>
          </a:p>
          <a:p>
            <a:pPr marL="171450" indent="-171450">
              <a:spcAft>
                <a:spcPts val="1200"/>
              </a:spcAft>
              <a:buFont typeface="Arial" panose="020B0604020202020204" pitchFamily="34" charset="0"/>
              <a:buChar char="•"/>
            </a:pPr>
            <a:r>
              <a:rPr lang="en-US" sz="1200" dirty="0">
                <a:solidFill>
                  <a:srgbClr val="8F8F8F"/>
                </a:solidFill>
                <a:latin typeface="Arial" panose="020B0604020202020204" pitchFamily="34" charset="0"/>
                <a:cs typeface="Arial" panose="020B0604020202020204" pitchFamily="34" charset="0"/>
              </a:rPr>
              <a:t>Size L: Body weight from 2000g Head circumference: from approx. 30cm</a:t>
            </a:r>
            <a:endParaRPr lang="en-US" sz="1200" b="1" dirty="0">
              <a:solidFill>
                <a:schemeClr val="tx1">
                  <a:lumMod val="50000"/>
                  <a:lumOff val="50000"/>
                </a:schemeClr>
              </a:solidFill>
              <a:latin typeface="Arial" panose="020B0604020202020204" pitchFamily="34" charset="0"/>
              <a:cs typeface="Arial" panose="020B0604020202020204" pitchFamily="34" charset="0"/>
            </a:endParaRPr>
          </a:p>
          <a:p>
            <a:pPr>
              <a:spcAft>
                <a:spcPts val="1200"/>
              </a:spcAft>
            </a:pPr>
            <a:r>
              <a:rPr lang="en-US" sz="1200" b="1" u="sng" dirty="0">
                <a:solidFill>
                  <a:schemeClr val="tx1">
                    <a:lumMod val="50000"/>
                    <a:lumOff val="50000"/>
                  </a:schemeClr>
                </a:solidFill>
                <a:latin typeface="Arial" panose="020B0604020202020204" pitchFamily="34" charset="0"/>
                <a:cs typeface="Arial" panose="020B0604020202020204" pitchFamily="34" charset="0"/>
              </a:rPr>
              <a:t>Control of correct position</a:t>
            </a:r>
          </a:p>
          <a:p>
            <a:pPr>
              <a:spcAft>
                <a:spcPts val="1200"/>
              </a:spcAft>
            </a:pPr>
            <a:r>
              <a:rPr lang="en-US" sz="1200" dirty="0">
                <a:solidFill>
                  <a:srgbClr val="8F8F8F"/>
                </a:solidFill>
                <a:latin typeface="Arial" panose="020B0604020202020204" pitchFamily="34" charset="0"/>
                <a:cs typeface="Arial" panose="020B0604020202020204" pitchFamily="34" charset="0"/>
              </a:rPr>
              <a:t>The head ring is placed with its flat underside on a flat, preferably non-slip surface. The head of the infant is placed on the soft, rounded raised surface of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with the back of the head placed centrally in the recess of the support ring so that the chin is slightly below the forehead in profile. Viewed from the side, the child's head should lie as straight as possible without the back of the head resting on the mattress. If the support ring is too small or positioned too close to the neck, an inclination, i.e. an approach of the chin to the neck/chest bone, would be seen. If the support ring is too large, the entire back of the head will rest within the opening of the support.</a:t>
            </a:r>
          </a:p>
        </p:txBody>
      </p:sp>
      <p:pic>
        <p:nvPicPr>
          <p:cNvPr id="9" name="Picture 2"/>
          <p:cNvPicPr/>
          <p:nvPr/>
        </p:nvPicPr>
        <p:blipFill rotWithShape="1">
          <a:blip r:embed="rId2" cstate="email">
            <a:extLst>
              <a:ext uri="{28A0092B-C50C-407E-A947-70E740481C1C}">
                <a14:useLocalDpi xmlns:a14="http://schemas.microsoft.com/office/drawing/2010/main"/>
              </a:ext>
            </a:extLst>
          </a:blip>
          <a:srcRect/>
          <a:stretch/>
        </p:blipFill>
        <p:spPr bwMode="auto">
          <a:xfrm>
            <a:off x="9147384" y="1201675"/>
            <a:ext cx="1984442" cy="5357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578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800" cap="small" dirty="0">
              <a:solidFill>
                <a:srgbClr val="919191"/>
              </a:solidFill>
              <a:latin typeface="+mj-lt"/>
            </a:endParaRPr>
          </a:p>
          <a:p>
            <a:pPr algn="ctr"/>
            <a:r>
              <a:rPr lang="en-GB" sz="2800" cap="small" dirty="0">
                <a:solidFill>
                  <a:srgbClr val="919191"/>
                </a:solidFill>
                <a:latin typeface="+mj-lt"/>
              </a:rPr>
              <a:t>Application Period</a:t>
            </a:r>
          </a:p>
          <a:p>
            <a:pPr algn="ctr"/>
            <a:endParaRPr lang="de-DE" sz="2000" dirty="0">
              <a:solidFill>
                <a:srgbClr val="919191"/>
              </a:solidFill>
              <a:latin typeface="+mj-lt"/>
            </a:endParaRPr>
          </a:p>
        </p:txBody>
      </p:sp>
      <p:sp>
        <p:nvSpPr>
          <p:cNvPr id="3" name="Textfeld 2">
            <a:extLst>
              <a:ext uri="{FF2B5EF4-FFF2-40B4-BE49-F238E27FC236}">
                <a16:creationId xmlns:a16="http://schemas.microsoft.com/office/drawing/2014/main" id="{884B8CAF-B0AC-462C-9FE5-486FDBBCFCAE}"/>
              </a:ext>
            </a:extLst>
          </p:cNvPr>
          <p:cNvSpPr txBox="1"/>
          <p:nvPr/>
        </p:nvSpPr>
        <p:spPr>
          <a:xfrm>
            <a:off x="689112" y="1400459"/>
            <a:ext cx="10813774" cy="1354217"/>
          </a:xfrm>
          <a:prstGeom prst="rect">
            <a:avLst/>
          </a:prstGeom>
          <a:noFill/>
        </p:spPr>
        <p:txBody>
          <a:bodyPr wrap="square" rtlCol="0">
            <a:spAutoFit/>
          </a:bodyPr>
          <a:lstStyle/>
          <a:p>
            <a:pPr>
              <a:spcAft>
                <a:spcPts val="1200"/>
              </a:spcAft>
            </a:pPr>
            <a:r>
              <a:rPr lang="de-DE" sz="1200" b="1" u="sng" dirty="0" err="1">
                <a:solidFill>
                  <a:schemeClr val="tx1">
                    <a:lumMod val="50000"/>
                    <a:lumOff val="50000"/>
                  </a:schemeClr>
                </a:solidFill>
                <a:latin typeface="Arial" panose="020B0604020202020204" pitchFamily="34" charset="0"/>
                <a:cs typeface="Arial" panose="020B0604020202020204" pitchFamily="34" charset="0"/>
              </a:rPr>
              <a:t>Application</a:t>
            </a:r>
            <a:r>
              <a:rPr lang="de-DE" sz="1200" b="1" u="sng" dirty="0">
                <a:solidFill>
                  <a:schemeClr val="tx1">
                    <a:lumMod val="50000"/>
                    <a:lumOff val="50000"/>
                  </a:schemeClr>
                </a:solidFill>
                <a:latin typeface="Arial" panose="020B0604020202020204" pitchFamily="34" charset="0"/>
                <a:cs typeface="Arial" panose="020B0604020202020204" pitchFamily="34" charset="0"/>
              </a:rPr>
              <a:t> </a:t>
            </a:r>
            <a:r>
              <a:rPr lang="de-DE" sz="1200" b="1" u="sng" dirty="0" err="1">
                <a:solidFill>
                  <a:schemeClr val="tx1">
                    <a:lumMod val="50000"/>
                    <a:lumOff val="50000"/>
                  </a:schemeClr>
                </a:solidFill>
                <a:latin typeface="Arial" panose="020B0604020202020204" pitchFamily="34" charset="0"/>
                <a:cs typeface="Arial" panose="020B0604020202020204" pitchFamily="34" charset="0"/>
              </a:rPr>
              <a:t>period</a:t>
            </a:r>
            <a:endParaRPr lang="de-DE" sz="1200" b="1" u="sng" dirty="0">
              <a:solidFill>
                <a:schemeClr val="tx1">
                  <a:lumMod val="50000"/>
                  <a:lumOff val="50000"/>
                </a:schemeClr>
              </a:solidFill>
              <a:latin typeface="Arial" panose="020B0604020202020204" pitchFamily="34" charset="0"/>
              <a:cs typeface="Arial" panose="020B0604020202020204" pitchFamily="34" charset="0"/>
            </a:endParaRPr>
          </a:p>
          <a:p>
            <a:pPr>
              <a:spcAft>
                <a:spcPts val="1200"/>
              </a:spcAft>
            </a:pPr>
            <a:r>
              <a:rPr lang="en-US" sz="1200" dirty="0">
                <a:solidFill>
                  <a:srgbClr val="8F8F8F"/>
                </a:solidFill>
                <a:latin typeface="Arial" panose="020B0604020202020204" pitchFamily="34" charset="0"/>
                <a:cs typeface="Arial" panose="020B0604020202020204" pitchFamily="34" charset="0"/>
              </a:rPr>
              <a:t>Due to the biocompatibility test with the cover, the positioning ring allows a total lying time of 72 hours at a stretch, e.g. 72 hours in the mid-head position if indicated. In case of a longer lying time, short breaks, e.g. in prone or side position, on the parent's arm are suitable to allow a long-term application period of several weeks and months. It is recommended that the nursing staff reposition premature and newborn infants according to the minimal handling approach. If the premature infants are positioned alternately in the lateral, supine and prone position,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can be used for the supine position. It can also be used for lateral positioning to </a:t>
            </a:r>
            <a:r>
              <a:rPr lang="en-US" sz="1200" dirty="0" err="1">
                <a:solidFill>
                  <a:srgbClr val="8F8F8F"/>
                </a:solidFill>
                <a:latin typeface="Arial" panose="020B0604020202020204" pitchFamily="34" charset="0"/>
                <a:cs typeface="Arial" panose="020B0604020202020204" pitchFamily="34" charset="0"/>
              </a:rPr>
              <a:t>stabilise</a:t>
            </a:r>
            <a:r>
              <a:rPr lang="en-US" sz="1200" dirty="0">
                <a:solidFill>
                  <a:srgbClr val="8F8F8F"/>
                </a:solidFill>
                <a:latin typeface="Arial" panose="020B0604020202020204" pitchFamily="34" charset="0"/>
                <a:cs typeface="Arial" panose="020B0604020202020204" pitchFamily="34" charset="0"/>
              </a:rPr>
              <a:t> the head. </a:t>
            </a:r>
          </a:p>
        </p:txBody>
      </p:sp>
    </p:spTree>
    <p:extLst>
      <p:ext uri="{BB962C8B-B14F-4D97-AF65-F5344CB8AC3E}">
        <p14:creationId xmlns:p14="http://schemas.microsoft.com/office/powerpoint/2010/main" val="346057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325454" y="-1"/>
            <a:ext cx="7913874"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800" cap="small" dirty="0">
              <a:solidFill>
                <a:srgbClr val="919191"/>
              </a:solidFill>
              <a:latin typeface="+mj-lt"/>
            </a:endParaRPr>
          </a:p>
          <a:p>
            <a:pPr algn="ctr"/>
            <a:r>
              <a:rPr lang="en-GB" sz="2800" cap="small" dirty="0">
                <a:solidFill>
                  <a:srgbClr val="919191"/>
                </a:solidFill>
                <a:latin typeface="+mj-lt"/>
              </a:rPr>
              <a:t>How To Use</a:t>
            </a:r>
          </a:p>
          <a:p>
            <a:pPr algn="ctr"/>
            <a:endParaRPr lang="de-DE" sz="2000" dirty="0">
              <a:solidFill>
                <a:srgbClr val="919191"/>
              </a:solidFill>
              <a:latin typeface="+mj-lt"/>
            </a:endParaRPr>
          </a:p>
        </p:txBody>
      </p:sp>
      <p:sp>
        <p:nvSpPr>
          <p:cNvPr id="3" name="Textfeld 2">
            <a:extLst>
              <a:ext uri="{FF2B5EF4-FFF2-40B4-BE49-F238E27FC236}">
                <a16:creationId xmlns:a16="http://schemas.microsoft.com/office/drawing/2014/main" id="{884B8CAF-B0AC-462C-9FE5-486FDBBCFCAE}"/>
              </a:ext>
            </a:extLst>
          </p:cNvPr>
          <p:cNvSpPr txBox="1"/>
          <p:nvPr/>
        </p:nvSpPr>
        <p:spPr>
          <a:xfrm>
            <a:off x="837288" y="1228181"/>
            <a:ext cx="7567428" cy="5447645"/>
          </a:xfrm>
          <a:prstGeom prst="rect">
            <a:avLst/>
          </a:prstGeom>
          <a:noFill/>
        </p:spPr>
        <p:txBody>
          <a:bodyPr wrap="square" rtlCol="0">
            <a:spAutoFit/>
          </a:bodyPr>
          <a:lstStyle/>
          <a:p>
            <a:pPr>
              <a:spcAft>
                <a:spcPts val="1200"/>
              </a:spcAft>
            </a:pPr>
            <a:r>
              <a:rPr lang="en-US" sz="1200" b="1" dirty="0">
                <a:solidFill>
                  <a:schemeClr val="tx1">
                    <a:lumMod val="50000"/>
                    <a:lumOff val="50000"/>
                  </a:schemeClr>
                </a:solidFill>
                <a:latin typeface="Arial" panose="020B0604020202020204" pitchFamily="34" charset="0"/>
                <a:cs typeface="Arial" panose="020B0604020202020204" pitchFamily="34" charset="0"/>
              </a:rPr>
              <a:t>Application of the </a:t>
            </a:r>
            <a:r>
              <a:rPr lang="en-US" sz="1200" b="1" dirty="0" err="1">
                <a:solidFill>
                  <a:schemeClr val="tx1">
                    <a:lumMod val="50000"/>
                    <a:lumOff val="50000"/>
                  </a:schemeClr>
                </a:solidFill>
                <a:latin typeface="Arial" panose="020B0604020202020204" pitchFamily="34" charset="0"/>
                <a:cs typeface="Arial" panose="020B0604020202020204" pitchFamily="34" charset="0"/>
              </a:rPr>
              <a:t>MedibinoNEO</a:t>
            </a:r>
            <a:r>
              <a:rPr lang="en-US" sz="1200" b="1" baseline="30000" dirty="0">
                <a:solidFill>
                  <a:schemeClr val="tx1">
                    <a:lumMod val="50000"/>
                    <a:lumOff val="50000"/>
                  </a:schemeClr>
                </a:solidFill>
                <a:latin typeface="Arial" panose="020B0604020202020204" pitchFamily="34" charset="0"/>
                <a:cs typeface="Arial" panose="020B0604020202020204" pitchFamily="34" charset="0"/>
              </a:rPr>
              <a:t>®</a:t>
            </a:r>
            <a:r>
              <a:rPr lang="en-US" sz="1200" b="1" dirty="0">
                <a:solidFill>
                  <a:schemeClr val="tx1">
                    <a:lumMod val="50000"/>
                    <a:lumOff val="50000"/>
                  </a:schemeClr>
                </a:solidFill>
                <a:latin typeface="Arial" panose="020B0604020202020204" pitchFamily="34" charset="0"/>
                <a:cs typeface="Arial" panose="020B0604020202020204" pitchFamily="34" charset="0"/>
              </a:rPr>
              <a:t> support ring with inner cushion and cotton cover with hotel closure</a:t>
            </a:r>
          </a:p>
          <a:p>
            <a:pPr>
              <a:spcAft>
                <a:spcPts val="1200"/>
              </a:spcAft>
            </a:pPr>
            <a:endParaRPr lang="en-US" sz="1200" b="1" dirty="0">
              <a:solidFill>
                <a:schemeClr val="tx1">
                  <a:lumMod val="50000"/>
                  <a:lumOff val="50000"/>
                </a:schemeClr>
              </a:solidFill>
              <a:latin typeface="Arial" panose="020B0604020202020204" pitchFamily="34" charset="0"/>
              <a:cs typeface="Arial" panose="020B0604020202020204" pitchFamily="34" charset="0"/>
            </a:endParaRPr>
          </a:p>
          <a:p>
            <a:pPr>
              <a:spcAft>
                <a:spcPts val="1200"/>
              </a:spcAft>
            </a:pPr>
            <a:r>
              <a:rPr lang="en-US" sz="1200" dirty="0">
                <a:solidFill>
                  <a:srgbClr val="8F8F8F"/>
                </a:solidFill>
                <a:latin typeface="Arial" panose="020B0604020202020204" pitchFamily="34" charset="0"/>
                <a:cs typeface="Arial" panose="020B0604020202020204" pitchFamily="34" charset="0"/>
              </a:rPr>
              <a:t>Please wash the reusable cover of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before first use and regularly during use. We also recommend cleaning the support ring and the inner cushion with commercially available disinfectants before first use.</a:t>
            </a: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a:p>
            <a:pPr>
              <a:spcAft>
                <a:spcPts val="1200"/>
              </a:spcAft>
            </a:pPr>
            <a:r>
              <a:rPr lang="en-US" sz="1200" dirty="0">
                <a:solidFill>
                  <a:srgbClr val="8F8F8F"/>
                </a:solidFill>
                <a:latin typeface="Arial" panose="020B0604020202020204" pitchFamily="34" charset="0"/>
                <a:cs typeface="Arial" panose="020B0604020202020204" pitchFamily="34" charset="0"/>
              </a:rPr>
              <a:t>Open the hotel closure by folding up the upper end. Insert the two ends of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into the cover. </a:t>
            </a: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a:p>
            <a:pPr>
              <a:spcAft>
                <a:spcPts val="1200"/>
              </a:spcAft>
            </a:pPr>
            <a:r>
              <a:rPr lang="en-US" sz="1200" b="1" dirty="0">
                <a:solidFill>
                  <a:srgbClr val="589BA2"/>
                </a:solidFill>
                <a:latin typeface="Arial" panose="020B0604020202020204" pitchFamily="34" charset="0"/>
                <a:cs typeface="Arial" panose="020B0604020202020204" pitchFamily="34" charset="0"/>
              </a:rPr>
              <a:t>Optional </a:t>
            </a:r>
            <a:r>
              <a:rPr lang="en-US" sz="1200" dirty="0">
                <a:solidFill>
                  <a:srgbClr val="8F8F8F"/>
                </a:solidFill>
                <a:latin typeface="Arial" panose="020B0604020202020204" pitchFamily="34" charset="0"/>
                <a:cs typeface="Arial" panose="020B0604020202020204" pitchFamily="34" charset="0"/>
              </a:rPr>
              <a:t>when using with inner cushion: Push the inner cushion into the opening provided in the middle of the cover between the seams provided for this purpose. </a:t>
            </a: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a:p>
            <a:pPr>
              <a:spcAft>
                <a:spcPts val="1200"/>
              </a:spcAft>
            </a:pPr>
            <a:r>
              <a:rPr lang="en-US" sz="1200" dirty="0">
                <a:solidFill>
                  <a:srgbClr val="8F8F8F"/>
                </a:solidFill>
                <a:latin typeface="Arial" panose="020B0604020202020204" pitchFamily="34" charset="0"/>
                <a:cs typeface="Arial" panose="020B0604020202020204" pitchFamily="34" charset="0"/>
              </a:rPr>
              <a:t>Close the hotel closure by putting the upper end over the gel ring. Turn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over. It is now ready for use and can be positioned under the infant's head. </a:t>
            </a: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a:p>
            <a:pPr>
              <a:spcAft>
                <a:spcPts val="1200"/>
              </a:spcAft>
            </a:pPr>
            <a:r>
              <a:rPr lang="en-US" sz="1200" b="1" dirty="0">
                <a:solidFill>
                  <a:srgbClr val="589BA2"/>
                </a:solidFill>
                <a:latin typeface="Arial" panose="020B0604020202020204" pitchFamily="34" charset="0"/>
                <a:cs typeface="Arial" panose="020B0604020202020204" pitchFamily="34" charset="0"/>
              </a:rPr>
              <a:t>Optional </a:t>
            </a:r>
            <a:r>
              <a:rPr lang="en-US" sz="1200" dirty="0">
                <a:solidFill>
                  <a:srgbClr val="8F8F8F"/>
                </a:solidFill>
                <a:latin typeface="Arial" panose="020B0604020202020204" pitchFamily="34" charset="0"/>
                <a:cs typeface="Arial" panose="020B0604020202020204" pitchFamily="34" charset="0"/>
              </a:rPr>
              <a:t>when used with disposable cover as additional protective cover: The disposable cover can be used without washing for immediate, single use as a hygienic change layer over the fabric cover. To do this, simply put the disposable cover over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a:t>
            </a: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p:txBody>
      </p:sp>
      <p:sp>
        <p:nvSpPr>
          <p:cNvPr id="2" name="Textfeld 1"/>
          <p:cNvSpPr txBox="1"/>
          <p:nvPr/>
        </p:nvSpPr>
        <p:spPr>
          <a:xfrm>
            <a:off x="444722" y="2065435"/>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1</a:t>
            </a:r>
          </a:p>
        </p:txBody>
      </p:sp>
      <p:sp>
        <p:nvSpPr>
          <p:cNvPr id="9" name="Textfeld 8"/>
          <p:cNvSpPr txBox="1"/>
          <p:nvPr/>
        </p:nvSpPr>
        <p:spPr>
          <a:xfrm>
            <a:off x="441482" y="2947319"/>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2</a:t>
            </a:r>
          </a:p>
        </p:txBody>
      </p:sp>
      <p:pic>
        <p:nvPicPr>
          <p:cNvPr id="10" name="Grafik 9"/>
          <p:cNvPicPr/>
          <p:nvPr/>
        </p:nvPicPr>
        <p:blipFill>
          <a:blip r:embed="rId2" cstate="email">
            <a:extLst>
              <a:ext uri="{28A0092B-C50C-407E-A947-70E740481C1C}">
                <a14:useLocalDpi xmlns:a14="http://schemas.microsoft.com/office/drawing/2010/main"/>
              </a:ext>
            </a:extLst>
          </a:blip>
          <a:stretch>
            <a:fillRect/>
          </a:stretch>
        </p:blipFill>
        <p:spPr>
          <a:xfrm>
            <a:off x="8852199" y="387690"/>
            <a:ext cx="1439545" cy="1439545"/>
          </a:xfrm>
          <a:prstGeom prst="rect">
            <a:avLst/>
          </a:prstGeom>
        </p:spPr>
      </p:pic>
      <p:pic>
        <p:nvPicPr>
          <p:cNvPr id="11" name="Grafik 10"/>
          <p:cNvPicPr/>
          <p:nvPr/>
        </p:nvPicPr>
        <p:blipFill>
          <a:blip r:embed="rId3" cstate="email">
            <a:extLst>
              <a:ext uri="{28A0092B-C50C-407E-A947-70E740481C1C}">
                <a14:useLocalDpi xmlns:a14="http://schemas.microsoft.com/office/drawing/2010/main"/>
              </a:ext>
            </a:extLst>
          </a:blip>
          <a:stretch>
            <a:fillRect/>
          </a:stretch>
        </p:blipFill>
        <p:spPr>
          <a:xfrm>
            <a:off x="10533194" y="387690"/>
            <a:ext cx="1378585" cy="1439545"/>
          </a:xfrm>
          <a:prstGeom prst="rect">
            <a:avLst/>
          </a:prstGeom>
        </p:spPr>
      </p:pic>
      <p:sp>
        <p:nvSpPr>
          <p:cNvPr id="12" name="Textfeld 11"/>
          <p:cNvSpPr txBox="1"/>
          <p:nvPr/>
        </p:nvSpPr>
        <p:spPr>
          <a:xfrm>
            <a:off x="10232534" y="292847"/>
            <a:ext cx="360000" cy="307777"/>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2</a:t>
            </a:r>
          </a:p>
        </p:txBody>
      </p:sp>
      <p:pic>
        <p:nvPicPr>
          <p:cNvPr id="13" name="Grafik 12"/>
          <p:cNvPicPr/>
          <p:nvPr/>
        </p:nvPicPr>
        <p:blipFill>
          <a:blip r:embed="rId4" cstate="email">
            <a:extLst>
              <a:ext uri="{28A0092B-C50C-407E-A947-70E740481C1C}">
                <a14:useLocalDpi xmlns:a14="http://schemas.microsoft.com/office/drawing/2010/main"/>
              </a:ext>
            </a:extLst>
          </a:blip>
          <a:stretch>
            <a:fillRect/>
          </a:stretch>
        </p:blipFill>
        <p:spPr>
          <a:xfrm>
            <a:off x="8852199" y="1940706"/>
            <a:ext cx="1439545" cy="1439545"/>
          </a:xfrm>
          <a:prstGeom prst="rect">
            <a:avLst/>
          </a:prstGeom>
        </p:spPr>
      </p:pic>
      <p:pic>
        <p:nvPicPr>
          <p:cNvPr id="14" name="Grafik 13"/>
          <p:cNvPicPr/>
          <p:nvPr/>
        </p:nvPicPr>
        <p:blipFill>
          <a:blip r:embed="rId5" cstate="email">
            <a:extLst>
              <a:ext uri="{28A0092B-C50C-407E-A947-70E740481C1C}">
                <a14:useLocalDpi xmlns:a14="http://schemas.microsoft.com/office/drawing/2010/main"/>
              </a:ext>
            </a:extLst>
          </a:blip>
          <a:stretch>
            <a:fillRect/>
          </a:stretch>
        </p:blipFill>
        <p:spPr>
          <a:xfrm>
            <a:off x="10533194" y="1940705"/>
            <a:ext cx="1439545" cy="1439545"/>
          </a:xfrm>
          <a:prstGeom prst="rect">
            <a:avLst/>
          </a:prstGeom>
        </p:spPr>
      </p:pic>
      <p:sp>
        <p:nvSpPr>
          <p:cNvPr id="15" name="Textfeld 14"/>
          <p:cNvSpPr txBox="1"/>
          <p:nvPr/>
        </p:nvSpPr>
        <p:spPr>
          <a:xfrm>
            <a:off x="10229291" y="1819073"/>
            <a:ext cx="360000" cy="307777"/>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3</a:t>
            </a:r>
          </a:p>
        </p:txBody>
      </p:sp>
      <p:sp>
        <p:nvSpPr>
          <p:cNvPr id="16" name="Textfeld 15"/>
          <p:cNvSpPr txBox="1"/>
          <p:nvPr/>
        </p:nvSpPr>
        <p:spPr>
          <a:xfrm>
            <a:off x="441482" y="3722387"/>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3</a:t>
            </a:r>
          </a:p>
        </p:txBody>
      </p:sp>
      <p:sp>
        <p:nvSpPr>
          <p:cNvPr id="17" name="Textfeld 16"/>
          <p:cNvSpPr txBox="1"/>
          <p:nvPr/>
        </p:nvSpPr>
        <p:spPr>
          <a:xfrm>
            <a:off x="444722" y="4585668"/>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4</a:t>
            </a:r>
          </a:p>
        </p:txBody>
      </p:sp>
      <p:pic>
        <p:nvPicPr>
          <p:cNvPr id="18" name="Grafik 17"/>
          <p:cNvPicPr/>
          <p:nvPr/>
        </p:nvPicPr>
        <p:blipFill>
          <a:blip r:embed="rId6" cstate="email">
            <a:extLst>
              <a:ext uri="{28A0092B-C50C-407E-A947-70E740481C1C}">
                <a14:useLocalDpi xmlns:a14="http://schemas.microsoft.com/office/drawing/2010/main"/>
              </a:ext>
            </a:extLst>
          </a:blip>
          <a:stretch>
            <a:fillRect/>
          </a:stretch>
        </p:blipFill>
        <p:spPr>
          <a:xfrm>
            <a:off x="8852199" y="3496766"/>
            <a:ext cx="1439545" cy="1439545"/>
          </a:xfrm>
          <a:prstGeom prst="rect">
            <a:avLst/>
          </a:prstGeom>
        </p:spPr>
      </p:pic>
      <p:pic>
        <p:nvPicPr>
          <p:cNvPr id="21" name="Grafik 20"/>
          <p:cNvPicPr/>
          <p:nvPr/>
        </p:nvPicPr>
        <p:blipFill>
          <a:blip r:embed="rId7" cstate="email">
            <a:extLst>
              <a:ext uri="{28A0092B-C50C-407E-A947-70E740481C1C}">
                <a14:useLocalDpi xmlns:a14="http://schemas.microsoft.com/office/drawing/2010/main"/>
              </a:ext>
            </a:extLst>
          </a:blip>
          <a:stretch>
            <a:fillRect/>
          </a:stretch>
        </p:blipFill>
        <p:spPr>
          <a:xfrm>
            <a:off x="10533194" y="3496766"/>
            <a:ext cx="1439545" cy="1439545"/>
          </a:xfrm>
          <a:prstGeom prst="rect">
            <a:avLst/>
          </a:prstGeom>
        </p:spPr>
      </p:pic>
      <p:sp>
        <p:nvSpPr>
          <p:cNvPr id="20" name="Textfeld 19"/>
          <p:cNvSpPr txBox="1"/>
          <p:nvPr/>
        </p:nvSpPr>
        <p:spPr>
          <a:xfrm>
            <a:off x="10255231" y="3389979"/>
            <a:ext cx="360000" cy="307777"/>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4</a:t>
            </a:r>
          </a:p>
        </p:txBody>
      </p:sp>
      <p:sp>
        <p:nvSpPr>
          <p:cNvPr id="22" name="Textfeld 21"/>
          <p:cNvSpPr txBox="1"/>
          <p:nvPr/>
        </p:nvSpPr>
        <p:spPr>
          <a:xfrm>
            <a:off x="444722" y="5411798"/>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5</a:t>
            </a:r>
          </a:p>
        </p:txBody>
      </p:sp>
      <p:pic>
        <p:nvPicPr>
          <p:cNvPr id="23" name="Grafik 22"/>
          <p:cNvPicPr/>
          <p:nvPr/>
        </p:nvPicPr>
        <p:blipFill>
          <a:blip r:embed="rId8" cstate="email">
            <a:extLst>
              <a:ext uri="{28A0092B-C50C-407E-A947-70E740481C1C}">
                <a14:useLocalDpi xmlns:a14="http://schemas.microsoft.com/office/drawing/2010/main"/>
              </a:ext>
            </a:extLst>
          </a:blip>
          <a:stretch>
            <a:fillRect/>
          </a:stretch>
        </p:blipFill>
        <p:spPr>
          <a:xfrm>
            <a:off x="8852198" y="5092476"/>
            <a:ext cx="1439545" cy="1439545"/>
          </a:xfrm>
          <a:prstGeom prst="rect">
            <a:avLst/>
          </a:prstGeom>
        </p:spPr>
      </p:pic>
      <p:pic>
        <p:nvPicPr>
          <p:cNvPr id="24" name="Grafik 23"/>
          <p:cNvPicPr/>
          <p:nvPr/>
        </p:nvPicPr>
        <p:blipFill>
          <a:blip r:embed="rId9" cstate="email">
            <a:extLst>
              <a:ext uri="{28A0092B-C50C-407E-A947-70E740481C1C}">
                <a14:useLocalDpi xmlns:a14="http://schemas.microsoft.com/office/drawing/2010/main"/>
              </a:ext>
            </a:extLst>
          </a:blip>
          <a:stretch>
            <a:fillRect/>
          </a:stretch>
        </p:blipFill>
        <p:spPr>
          <a:xfrm>
            <a:off x="10540652" y="5092475"/>
            <a:ext cx="1439545" cy="1439545"/>
          </a:xfrm>
          <a:prstGeom prst="rect">
            <a:avLst/>
          </a:prstGeom>
        </p:spPr>
      </p:pic>
      <p:sp>
        <p:nvSpPr>
          <p:cNvPr id="25" name="Textfeld 24"/>
          <p:cNvSpPr txBox="1"/>
          <p:nvPr/>
        </p:nvSpPr>
        <p:spPr>
          <a:xfrm>
            <a:off x="10240400" y="4947285"/>
            <a:ext cx="360000" cy="307777"/>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5</a:t>
            </a:r>
          </a:p>
        </p:txBody>
      </p:sp>
    </p:spTree>
    <p:extLst>
      <p:ext uri="{BB962C8B-B14F-4D97-AF65-F5344CB8AC3E}">
        <p14:creationId xmlns:p14="http://schemas.microsoft.com/office/powerpoint/2010/main" val="292385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325454" y="-1"/>
            <a:ext cx="7913874"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800" cap="small" dirty="0">
              <a:solidFill>
                <a:srgbClr val="919191"/>
              </a:solidFill>
              <a:latin typeface="+mj-lt"/>
            </a:endParaRPr>
          </a:p>
          <a:p>
            <a:pPr algn="ctr"/>
            <a:r>
              <a:rPr lang="en-GB" sz="2800" cap="small" dirty="0">
                <a:solidFill>
                  <a:srgbClr val="919191"/>
                </a:solidFill>
                <a:latin typeface="+mj-lt"/>
              </a:rPr>
              <a:t>How To Use</a:t>
            </a:r>
          </a:p>
          <a:p>
            <a:pPr algn="ctr"/>
            <a:endParaRPr lang="de-DE" sz="2000" dirty="0">
              <a:solidFill>
                <a:srgbClr val="919191"/>
              </a:solidFill>
              <a:latin typeface="+mj-lt"/>
            </a:endParaRPr>
          </a:p>
        </p:txBody>
      </p:sp>
      <p:sp>
        <p:nvSpPr>
          <p:cNvPr id="3" name="Textfeld 2">
            <a:extLst>
              <a:ext uri="{FF2B5EF4-FFF2-40B4-BE49-F238E27FC236}">
                <a16:creationId xmlns:a16="http://schemas.microsoft.com/office/drawing/2014/main" id="{884B8CAF-B0AC-462C-9FE5-486FDBBCFCAE}"/>
              </a:ext>
            </a:extLst>
          </p:cNvPr>
          <p:cNvSpPr txBox="1"/>
          <p:nvPr/>
        </p:nvSpPr>
        <p:spPr>
          <a:xfrm>
            <a:off x="837288" y="1228181"/>
            <a:ext cx="7567428" cy="5293757"/>
          </a:xfrm>
          <a:prstGeom prst="rect">
            <a:avLst/>
          </a:prstGeom>
          <a:noFill/>
        </p:spPr>
        <p:txBody>
          <a:bodyPr wrap="square" rtlCol="0">
            <a:spAutoFit/>
          </a:bodyPr>
          <a:lstStyle/>
          <a:p>
            <a:pPr>
              <a:spcAft>
                <a:spcPts val="1200"/>
              </a:spcAft>
            </a:pPr>
            <a:r>
              <a:rPr lang="en-US" sz="1200" b="1" dirty="0">
                <a:solidFill>
                  <a:schemeClr val="tx1">
                    <a:lumMod val="50000"/>
                    <a:lumOff val="50000"/>
                  </a:schemeClr>
                </a:solidFill>
                <a:latin typeface="Arial" panose="020B0604020202020204" pitchFamily="34" charset="0"/>
                <a:cs typeface="Arial" panose="020B0604020202020204" pitchFamily="34" charset="0"/>
              </a:rPr>
              <a:t>Use of the </a:t>
            </a:r>
            <a:r>
              <a:rPr lang="en-US" sz="1200" b="1" dirty="0" err="1">
                <a:solidFill>
                  <a:schemeClr val="tx1">
                    <a:lumMod val="50000"/>
                    <a:lumOff val="50000"/>
                  </a:schemeClr>
                </a:solidFill>
                <a:latin typeface="Arial" panose="020B0604020202020204" pitchFamily="34" charset="0"/>
                <a:cs typeface="Arial" panose="020B0604020202020204" pitchFamily="34" charset="0"/>
              </a:rPr>
              <a:t>MedibinoNEO</a:t>
            </a:r>
            <a:r>
              <a:rPr lang="en-US" sz="1200" b="1" baseline="30000" dirty="0">
                <a:solidFill>
                  <a:schemeClr val="tx1">
                    <a:lumMod val="50000"/>
                    <a:lumOff val="50000"/>
                  </a:schemeClr>
                </a:solidFill>
                <a:latin typeface="Arial" panose="020B0604020202020204" pitchFamily="34" charset="0"/>
                <a:cs typeface="Arial" panose="020B0604020202020204" pitchFamily="34" charset="0"/>
              </a:rPr>
              <a:t>® </a:t>
            </a:r>
            <a:r>
              <a:rPr lang="en-US" sz="1200" b="1" dirty="0">
                <a:solidFill>
                  <a:schemeClr val="tx1">
                    <a:lumMod val="50000"/>
                    <a:lumOff val="50000"/>
                  </a:schemeClr>
                </a:solidFill>
                <a:latin typeface="Arial" panose="020B0604020202020204" pitchFamily="34" charset="0"/>
                <a:cs typeface="Arial" panose="020B0604020202020204" pitchFamily="34" charset="0"/>
              </a:rPr>
              <a:t>support ring with inner cushion and disposable cover with elastic band WITHOUT soft granules.</a:t>
            </a:r>
          </a:p>
          <a:p>
            <a:pPr>
              <a:spcAft>
                <a:spcPts val="1200"/>
              </a:spcAft>
            </a:pPr>
            <a:r>
              <a:rPr lang="en-US" sz="1200" dirty="0">
                <a:solidFill>
                  <a:srgbClr val="8F8F8F"/>
                </a:solidFill>
                <a:latin typeface="Arial" panose="020B0604020202020204" pitchFamily="34" charset="0"/>
                <a:cs typeface="Arial" panose="020B0604020202020204" pitchFamily="34" charset="0"/>
              </a:rPr>
              <a:t>You can also put the disposable cover directly over the gel ring and OPTIONAL the inner cushion without using the cover with hotel closure. Please note, however, that the positioning of the inner cushion when used in this version is less stable and should be checked regularly. </a:t>
            </a:r>
          </a:p>
          <a:p>
            <a:pPr>
              <a:spcAft>
                <a:spcPts val="1200"/>
              </a:spcAft>
            </a:pPr>
            <a:endParaRPr lang="en-US" sz="1200" b="1" dirty="0">
              <a:solidFill>
                <a:schemeClr val="tx1">
                  <a:lumMod val="50000"/>
                  <a:lumOff val="50000"/>
                </a:schemeClr>
              </a:solidFill>
              <a:latin typeface="Arial" panose="020B0604020202020204" pitchFamily="34" charset="0"/>
              <a:cs typeface="Arial" panose="020B0604020202020204" pitchFamily="34" charset="0"/>
            </a:endParaRPr>
          </a:p>
          <a:p>
            <a:pPr>
              <a:spcAft>
                <a:spcPts val="1200"/>
              </a:spcAft>
            </a:pPr>
            <a:r>
              <a:rPr lang="en-US" sz="1200" b="1" dirty="0">
                <a:solidFill>
                  <a:schemeClr val="tx1">
                    <a:lumMod val="50000"/>
                    <a:lumOff val="50000"/>
                  </a:schemeClr>
                </a:solidFill>
                <a:latin typeface="Arial" panose="020B0604020202020204" pitchFamily="34" charset="0"/>
                <a:cs typeface="Arial" panose="020B0604020202020204" pitchFamily="34" charset="0"/>
              </a:rPr>
              <a:t>Option 1: Use WITHOUT inner pillow</a:t>
            </a:r>
          </a:p>
          <a:p>
            <a:pPr>
              <a:spcAft>
                <a:spcPts val="1200"/>
              </a:spcAft>
            </a:pPr>
            <a:r>
              <a:rPr lang="en-US" sz="1200" dirty="0">
                <a:solidFill>
                  <a:srgbClr val="8F8F8F"/>
                </a:solidFill>
                <a:latin typeface="Arial" panose="020B0604020202020204" pitchFamily="34" charset="0"/>
                <a:cs typeface="Arial" panose="020B0604020202020204" pitchFamily="34" charset="0"/>
              </a:rPr>
              <a:t>Put the disposable cover over the gel ring with the elastic downwards. Place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with the flat side down. It is now ready for use and can be positioned under the infant's head.</a:t>
            </a: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a:p>
            <a:pPr>
              <a:spcAft>
                <a:spcPts val="1200"/>
              </a:spcAft>
            </a:pPr>
            <a:r>
              <a:rPr lang="en-US" sz="1200" b="1" dirty="0">
                <a:solidFill>
                  <a:schemeClr val="tx1">
                    <a:lumMod val="50000"/>
                    <a:lumOff val="50000"/>
                  </a:schemeClr>
                </a:solidFill>
                <a:latin typeface="Arial" panose="020B0604020202020204" pitchFamily="34" charset="0"/>
                <a:cs typeface="Arial" panose="020B0604020202020204" pitchFamily="34" charset="0"/>
              </a:rPr>
              <a:t>Option 2: Use WITH inner pillow</a:t>
            </a:r>
          </a:p>
          <a:p>
            <a:pPr>
              <a:spcAft>
                <a:spcPts val="1200"/>
              </a:spcAft>
            </a:pPr>
            <a:r>
              <a:rPr lang="en-US" sz="1200" dirty="0">
                <a:solidFill>
                  <a:srgbClr val="8F8F8F"/>
                </a:solidFill>
                <a:latin typeface="Arial" panose="020B0604020202020204" pitchFamily="34" charset="0"/>
                <a:cs typeface="Arial" panose="020B0604020202020204" pitchFamily="34" charset="0"/>
              </a:rPr>
              <a:t>Position the inner cushion in the gel ring and slip the disposable cover over the gel ring and the inner cushion with the elastic downwards. </a:t>
            </a:r>
          </a:p>
          <a:p>
            <a:pPr>
              <a:spcAft>
                <a:spcPts val="1200"/>
              </a:spcAft>
            </a:pPr>
            <a:r>
              <a:rPr lang="en-US" sz="1200" dirty="0">
                <a:solidFill>
                  <a:srgbClr val="8F8F8F"/>
                </a:solidFill>
                <a:latin typeface="Arial" panose="020B0604020202020204" pitchFamily="34" charset="0"/>
                <a:cs typeface="Arial" panose="020B0604020202020204" pitchFamily="34" charset="0"/>
              </a:rPr>
              <a:t>Check the position of the inner cushion inside the ring at the back. Turn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 </a:t>
            </a:r>
            <a:r>
              <a:rPr lang="en-US" sz="1200" dirty="0">
                <a:solidFill>
                  <a:srgbClr val="8F8F8F"/>
                </a:solidFill>
                <a:latin typeface="Arial" panose="020B0604020202020204" pitchFamily="34" charset="0"/>
                <a:cs typeface="Arial" panose="020B0604020202020204" pitchFamily="34" charset="0"/>
              </a:rPr>
              <a:t>over by placing one hand underneath it so that the inner cushion stays in place. It is now ready for use and can be positioned under the infant's head..</a:t>
            </a: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p:txBody>
      </p:sp>
      <p:sp>
        <p:nvSpPr>
          <p:cNvPr id="2" name="Textfeld 1"/>
          <p:cNvSpPr txBox="1"/>
          <p:nvPr/>
        </p:nvSpPr>
        <p:spPr>
          <a:xfrm>
            <a:off x="418218" y="3048954"/>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1</a:t>
            </a:r>
          </a:p>
        </p:txBody>
      </p:sp>
      <p:sp>
        <p:nvSpPr>
          <p:cNvPr id="9" name="Textfeld 8"/>
          <p:cNvSpPr txBox="1"/>
          <p:nvPr/>
        </p:nvSpPr>
        <p:spPr>
          <a:xfrm>
            <a:off x="414978" y="4903638"/>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2</a:t>
            </a:r>
          </a:p>
        </p:txBody>
      </p:sp>
      <p:pic>
        <p:nvPicPr>
          <p:cNvPr id="10" name="Grafik 9"/>
          <p:cNvPicPr/>
          <p:nvPr/>
        </p:nvPicPr>
        <p:blipFill>
          <a:blip r:embed="rId2" cstate="email">
            <a:extLst>
              <a:ext uri="{28A0092B-C50C-407E-A947-70E740481C1C}">
                <a14:useLocalDpi xmlns:a14="http://schemas.microsoft.com/office/drawing/2010/main"/>
              </a:ext>
            </a:extLst>
          </a:blip>
          <a:stretch>
            <a:fillRect/>
          </a:stretch>
        </p:blipFill>
        <p:spPr>
          <a:xfrm>
            <a:off x="8852199" y="1175658"/>
            <a:ext cx="1439545" cy="1439545"/>
          </a:xfrm>
          <a:prstGeom prst="rect">
            <a:avLst/>
          </a:prstGeom>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52199" y="1175203"/>
            <a:ext cx="1433872"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Grafik 25"/>
          <p:cNvPicPr/>
          <p:nvPr/>
        </p:nvPicPr>
        <p:blipFill>
          <a:blip r:embed="rId4" cstate="email">
            <a:extLst>
              <a:ext uri="{28A0092B-C50C-407E-A947-70E740481C1C}">
                <a14:useLocalDpi xmlns:a14="http://schemas.microsoft.com/office/drawing/2010/main"/>
              </a:ext>
            </a:extLst>
          </a:blip>
          <a:stretch>
            <a:fillRect/>
          </a:stretch>
        </p:blipFill>
        <p:spPr>
          <a:xfrm>
            <a:off x="10522159" y="1175658"/>
            <a:ext cx="1439545" cy="1439545"/>
          </a:xfrm>
          <a:prstGeom prst="rect">
            <a:avLst/>
          </a:prstGeom>
        </p:spPr>
      </p:pic>
      <p:sp>
        <p:nvSpPr>
          <p:cNvPr id="12" name="Textfeld 11"/>
          <p:cNvSpPr txBox="1"/>
          <p:nvPr/>
        </p:nvSpPr>
        <p:spPr>
          <a:xfrm>
            <a:off x="10232534" y="1080815"/>
            <a:ext cx="360000" cy="307777"/>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1</a:t>
            </a:r>
          </a:p>
        </p:txBody>
      </p:sp>
      <p:sp>
        <p:nvSpPr>
          <p:cNvPr id="27" name="Textfeld 26"/>
          <p:cNvSpPr txBox="1"/>
          <p:nvPr/>
        </p:nvSpPr>
        <p:spPr>
          <a:xfrm>
            <a:off x="414970" y="4290890"/>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1</a:t>
            </a:r>
          </a:p>
        </p:txBody>
      </p:sp>
      <p:pic>
        <p:nvPicPr>
          <p:cNvPr id="28" name="Grafik 27"/>
          <p:cNvPicPr/>
          <p:nvPr/>
        </p:nvPicPr>
        <p:blipFill>
          <a:blip r:embed="rId5" cstate="email">
            <a:extLst>
              <a:ext uri="{28A0092B-C50C-407E-A947-70E740481C1C}">
                <a14:useLocalDpi xmlns:a14="http://schemas.microsoft.com/office/drawing/2010/main"/>
              </a:ext>
            </a:extLst>
          </a:blip>
          <a:stretch>
            <a:fillRect/>
          </a:stretch>
        </p:blipFill>
        <p:spPr>
          <a:xfrm>
            <a:off x="8852199" y="3428999"/>
            <a:ext cx="1439545" cy="1439545"/>
          </a:xfrm>
          <a:prstGeom prst="rect">
            <a:avLst/>
          </a:prstGeom>
        </p:spPr>
      </p:pic>
      <p:pic>
        <p:nvPicPr>
          <p:cNvPr id="29" name="Grafik 28"/>
          <p:cNvPicPr/>
          <p:nvPr/>
        </p:nvPicPr>
        <p:blipFill>
          <a:blip r:embed="rId6" cstate="email">
            <a:extLst>
              <a:ext uri="{28A0092B-C50C-407E-A947-70E740481C1C}">
                <a14:useLocalDpi xmlns:a14="http://schemas.microsoft.com/office/drawing/2010/main"/>
              </a:ext>
            </a:extLst>
          </a:blip>
          <a:stretch>
            <a:fillRect/>
          </a:stretch>
        </p:blipFill>
        <p:spPr>
          <a:xfrm>
            <a:off x="10522158" y="3428998"/>
            <a:ext cx="1439545" cy="1439545"/>
          </a:xfrm>
          <a:prstGeom prst="rect">
            <a:avLst/>
          </a:prstGeom>
        </p:spPr>
      </p:pic>
      <p:pic>
        <p:nvPicPr>
          <p:cNvPr id="30" name="Grafik 29"/>
          <p:cNvPicPr/>
          <p:nvPr/>
        </p:nvPicPr>
        <p:blipFill>
          <a:blip r:embed="rId7" cstate="email">
            <a:extLst>
              <a:ext uri="{28A0092B-C50C-407E-A947-70E740481C1C}">
                <a14:useLocalDpi xmlns:a14="http://schemas.microsoft.com/office/drawing/2010/main"/>
              </a:ext>
            </a:extLst>
          </a:blip>
          <a:stretch>
            <a:fillRect/>
          </a:stretch>
        </p:blipFill>
        <p:spPr>
          <a:xfrm>
            <a:off x="8852199" y="5121686"/>
            <a:ext cx="1439545" cy="1439545"/>
          </a:xfrm>
          <a:prstGeom prst="rect">
            <a:avLst/>
          </a:prstGeom>
        </p:spPr>
      </p:pic>
      <p:pic>
        <p:nvPicPr>
          <p:cNvPr id="31" name="Grafik 30"/>
          <p:cNvPicPr/>
          <p:nvPr/>
        </p:nvPicPr>
        <p:blipFill>
          <a:blip r:embed="rId4" cstate="email">
            <a:extLst>
              <a:ext uri="{28A0092B-C50C-407E-A947-70E740481C1C}">
                <a14:useLocalDpi xmlns:a14="http://schemas.microsoft.com/office/drawing/2010/main"/>
              </a:ext>
            </a:extLst>
          </a:blip>
          <a:stretch>
            <a:fillRect/>
          </a:stretch>
        </p:blipFill>
        <p:spPr>
          <a:xfrm>
            <a:off x="10522159" y="5121686"/>
            <a:ext cx="1439545" cy="1439545"/>
          </a:xfrm>
          <a:prstGeom prst="rect">
            <a:avLst/>
          </a:prstGeom>
        </p:spPr>
      </p:pic>
      <p:sp>
        <p:nvSpPr>
          <p:cNvPr id="32" name="Textfeld 31"/>
          <p:cNvSpPr txBox="1"/>
          <p:nvPr/>
        </p:nvSpPr>
        <p:spPr>
          <a:xfrm>
            <a:off x="10246273" y="3275110"/>
            <a:ext cx="360000" cy="307777"/>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1</a:t>
            </a:r>
          </a:p>
        </p:txBody>
      </p:sp>
      <p:sp>
        <p:nvSpPr>
          <p:cNvPr id="33" name="Textfeld 32"/>
          <p:cNvSpPr txBox="1"/>
          <p:nvPr/>
        </p:nvSpPr>
        <p:spPr>
          <a:xfrm>
            <a:off x="10232534" y="4876925"/>
            <a:ext cx="360000" cy="307777"/>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2</a:t>
            </a:r>
          </a:p>
        </p:txBody>
      </p:sp>
    </p:spTree>
    <p:extLst>
      <p:ext uri="{BB962C8B-B14F-4D97-AF65-F5344CB8AC3E}">
        <p14:creationId xmlns:p14="http://schemas.microsoft.com/office/powerpoint/2010/main" val="2266797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325454" y="-1"/>
            <a:ext cx="7913874"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800" cap="small" dirty="0">
              <a:solidFill>
                <a:srgbClr val="919191"/>
              </a:solidFill>
              <a:latin typeface="+mj-lt"/>
            </a:endParaRPr>
          </a:p>
          <a:p>
            <a:pPr algn="ctr"/>
            <a:r>
              <a:rPr lang="en-GB" sz="2800" cap="small" dirty="0">
                <a:solidFill>
                  <a:srgbClr val="919191"/>
                </a:solidFill>
                <a:latin typeface="+mj-lt"/>
              </a:rPr>
              <a:t>How To Use</a:t>
            </a:r>
          </a:p>
          <a:p>
            <a:pPr algn="ctr"/>
            <a:endParaRPr lang="de-DE" sz="2000" dirty="0">
              <a:solidFill>
                <a:srgbClr val="919191"/>
              </a:solidFill>
              <a:latin typeface="+mj-lt"/>
            </a:endParaRPr>
          </a:p>
        </p:txBody>
      </p:sp>
      <p:sp>
        <p:nvSpPr>
          <p:cNvPr id="3" name="Textfeld 2">
            <a:extLst>
              <a:ext uri="{FF2B5EF4-FFF2-40B4-BE49-F238E27FC236}">
                <a16:creationId xmlns:a16="http://schemas.microsoft.com/office/drawing/2014/main" id="{884B8CAF-B0AC-462C-9FE5-486FDBBCFCAE}"/>
              </a:ext>
            </a:extLst>
          </p:cNvPr>
          <p:cNvSpPr txBox="1"/>
          <p:nvPr/>
        </p:nvSpPr>
        <p:spPr>
          <a:xfrm>
            <a:off x="837288" y="1228181"/>
            <a:ext cx="7567428" cy="3724096"/>
          </a:xfrm>
          <a:prstGeom prst="rect">
            <a:avLst/>
          </a:prstGeom>
          <a:noFill/>
        </p:spPr>
        <p:txBody>
          <a:bodyPr wrap="square" rtlCol="0">
            <a:spAutoFit/>
          </a:bodyPr>
          <a:lstStyle/>
          <a:p>
            <a:pPr>
              <a:spcAft>
                <a:spcPts val="1200"/>
              </a:spcAft>
            </a:pPr>
            <a:r>
              <a:rPr lang="en-US" sz="1200" b="1" dirty="0">
                <a:solidFill>
                  <a:schemeClr val="tx1">
                    <a:lumMod val="50000"/>
                    <a:lumOff val="50000"/>
                  </a:schemeClr>
                </a:solidFill>
                <a:latin typeface="Arial" panose="020B0604020202020204" pitchFamily="34" charset="0"/>
                <a:cs typeface="Arial" panose="020B0604020202020204" pitchFamily="34" charset="0"/>
              </a:rPr>
              <a:t>Use of the </a:t>
            </a:r>
            <a:r>
              <a:rPr lang="en-US" sz="1200" b="1" dirty="0" err="1">
                <a:solidFill>
                  <a:schemeClr val="tx1">
                    <a:lumMod val="50000"/>
                    <a:lumOff val="50000"/>
                  </a:schemeClr>
                </a:solidFill>
                <a:latin typeface="Arial" panose="020B0604020202020204" pitchFamily="34" charset="0"/>
                <a:cs typeface="Arial" panose="020B0604020202020204" pitchFamily="34" charset="0"/>
              </a:rPr>
              <a:t>MedibinoNEO</a:t>
            </a:r>
            <a:r>
              <a:rPr lang="en-US" sz="1200" b="1" baseline="30000" dirty="0">
                <a:solidFill>
                  <a:schemeClr val="tx1">
                    <a:lumMod val="50000"/>
                    <a:lumOff val="50000"/>
                  </a:schemeClr>
                </a:solidFill>
                <a:latin typeface="Arial" panose="020B0604020202020204" pitchFamily="34" charset="0"/>
                <a:cs typeface="Arial" panose="020B0604020202020204" pitchFamily="34" charset="0"/>
              </a:rPr>
              <a:t>®</a:t>
            </a:r>
            <a:r>
              <a:rPr lang="en-US" sz="1200" b="1" dirty="0">
                <a:solidFill>
                  <a:schemeClr val="tx1">
                    <a:lumMod val="50000"/>
                    <a:lumOff val="50000"/>
                  </a:schemeClr>
                </a:solidFill>
                <a:latin typeface="Arial" panose="020B0604020202020204" pitchFamily="34" charset="0"/>
                <a:cs typeface="Arial" panose="020B0604020202020204" pitchFamily="34" charset="0"/>
              </a:rPr>
              <a:t> positioning ring with disposable cover filled with elastic WITH soft granules</a:t>
            </a:r>
          </a:p>
          <a:p>
            <a:pPr>
              <a:spcAft>
                <a:spcPts val="1200"/>
              </a:spcAft>
            </a:pPr>
            <a:r>
              <a:rPr lang="en-US" sz="1200" dirty="0">
                <a:solidFill>
                  <a:srgbClr val="8F8F8F"/>
                </a:solidFill>
                <a:latin typeface="Arial" panose="020B0604020202020204" pitchFamily="34" charset="0"/>
                <a:cs typeface="Arial" panose="020B0604020202020204" pitchFamily="34" charset="0"/>
              </a:rPr>
              <a:t>The disposable cover WITH soft granules is used without an inner cushion and is placed directly over the inner cushion. </a:t>
            </a:r>
          </a:p>
          <a:p>
            <a:pPr>
              <a:spcAft>
                <a:spcPts val="1200"/>
              </a:spcAft>
            </a:pPr>
            <a:r>
              <a:rPr lang="en-US" sz="1200" dirty="0">
                <a:solidFill>
                  <a:srgbClr val="8F8F8F"/>
                </a:solidFill>
                <a:latin typeface="Arial" panose="020B0604020202020204" pitchFamily="34" charset="0"/>
                <a:cs typeface="Arial" panose="020B0604020202020204" pitchFamily="34" charset="0"/>
              </a:rPr>
              <a:t>Position the gel ring on a surface and put the disposable cover WITH soft granules over the gel ring with the elastic downwards. </a:t>
            </a:r>
          </a:p>
          <a:p>
            <a:pPr>
              <a:spcAft>
                <a:spcPts val="1200"/>
              </a:spcAft>
            </a:pPr>
            <a:r>
              <a:rPr lang="en-US" sz="1200" dirty="0">
                <a:solidFill>
                  <a:srgbClr val="8F8F8F"/>
                </a:solidFill>
                <a:latin typeface="Arial" panose="020B0604020202020204" pitchFamily="34" charset="0"/>
                <a:cs typeface="Arial" panose="020B0604020202020204" pitchFamily="34" charset="0"/>
              </a:rPr>
              <a:t>Check that the depot with the soft granules is positioned in the intended recess of the gel ring. Turn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It is now prepared for use and can be positioned under the baby's head.</a:t>
            </a: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a:p>
            <a:pPr>
              <a:spcAft>
                <a:spcPts val="1200"/>
              </a:spcAft>
            </a:pPr>
            <a:r>
              <a:rPr lang="en-US" sz="1200" dirty="0">
                <a:solidFill>
                  <a:srgbClr val="8F8F8F"/>
                </a:solidFill>
                <a:latin typeface="Arial" panose="020B0604020202020204" pitchFamily="34" charset="0"/>
                <a:cs typeface="Arial" panose="020B0604020202020204" pitchFamily="34" charset="0"/>
              </a:rPr>
              <a:t>.</a:t>
            </a: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a:p>
            <a:pPr>
              <a:spcAft>
                <a:spcPts val="1200"/>
              </a:spcAft>
            </a:pPr>
            <a:endParaRPr lang="en-US" sz="1200" dirty="0">
              <a:solidFill>
                <a:srgbClr val="8F8F8F"/>
              </a:solidFill>
              <a:latin typeface="Arial" panose="020B0604020202020204" pitchFamily="34" charset="0"/>
              <a:cs typeface="Arial" panose="020B0604020202020204" pitchFamily="34" charset="0"/>
            </a:endParaRPr>
          </a:p>
        </p:txBody>
      </p:sp>
      <p:sp>
        <p:nvSpPr>
          <p:cNvPr id="2" name="Textfeld 1"/>
          <p:cNvSpPr txBox="1"/>
          <p:nvPr/>
        </p:nvSpPr>
        <p:spPr>
          <a:xfrm>
            <a:off x="457974" y="2154271"/>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1</a:t>
            </a:r>
          </a:p>
        </p:txBody>
      </p:sp>
      <p:sp>
        <p:nvSpPr>
          <p:cNvPr id="9" name="Textfeld 8"/>
          <p:cNvSpPr txBox="1"/>
          <p:nvPr/>
        </p:nvSpPr>
        <p:spPr>
          <a:xfrm>
            <a:off x="457974" y="2683478"/>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2</a:t>
            </a:r>
          </a:p>
        </p:txBody>
      </p:sp>
      <p:pic>
        <p:nvPicPr>
          <p:cNvPr id="34" name="Grafik 33"/>
          <p:cNvPicPr/>
          <p:nvPr/>
        </p:nvPicPr>
        <p:blipFill>
          <a:blip r:embed="rId2" cstate="email">
            <a:extLst>
              <a:ext uri="{28A0092B-C50C-407E-A947-70E740481C1C}">
                <a14:useLocalDpi xmlns:a14="http://schemas.microsoft.com/office/drawing/2010/main"/>
              </a:ext>
            </a:extLst>
          </a:blip>
          <a:stretch>
            <a:fillRect/>
          </a:stretch>
        </p:blipFill>
        <p:spPr>
          <a:xfrm>
            <a:off x="8861927" y="1228181"/>
            <a:ext cx="1439545" cy="1439545"/>
          </a:xfrm>
          <a:prstGeom prst="rect">
            <a:avLst/>
          </a:prstGeom>
        </p:spPr>
      </p:pic>
      <p:pic>
        <p:nvPicPr>
          <p:cNvPr id="35" name="Grafik 34"/>
          <p:cNvPicPr/>
          <p:nvPr/>
        </p:nvPicPr>
        <p:blipFill>
          <a:blip r:embed="rId3" cstate="email">
            <a:extLst>
              <a:ext uri="{28A0092B-C50C-407E-A947-70E740481C1C}">
                <a14:useLocalDpi xmlns:a14="http://schemas.microsoft.com/office/drawing/2010/main"/>
              </a:ext>
            </a:extLst>
          </a:blip>
          <a:stretch>
            <a:fillRect/>
          </a:stretch>
        </p:blipFill>
        <p:spPr>
          <a:xfrm>
            <a:off x="10522159" y="1231591"/>
            <a:ext cx="1443355" cy="1439545"/>
          </a:xfrm>
          <a:prstGeom prst="rect">
            <a:avLst/>
          </a:prstGeom>
        </p:spPr>
      </p:pic>
      <p:sp>
        <p:nvSpPr>
          <p:cNvPr id="12" name="Textfeld 11"/>
          <p:cNvSpPr txBox="1"/>
          <p:nvPr/>
        </p:nvSpPr>
        <p:spPr>
          <a:xfrm>
            <a:off x="10232534" y="1080815"/>
            <a:ext cx="360000" cy="307777"/>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1</a:t>
            </a:r>
          </a:p>
        </p:txBody>
      </p:sp>
      <p:pic>
        <p:nvPicPr>
          <p:cNvPr id="36" name="Grafik 35"/>
          <p:cNvPicPr/>
          <p:nvPr/>
        </p:nvPicPr>
        <p:blipFill>
          <a:blip r:embed="rId4" cstate="email">
            <a:extLst>
              <a:ext uri="{28A0092B-C50C-407E-A947-70E740481C1C}">
                <a14:useLocalDpi xmlns:a14="http://schemas.microsoft.com/office/drawing/2010/main"/>
              </a:ext>
            </a:extLst>
          </a:blip>
          <a:stretch>
            <a:fillRect/>
          </a:stretch>
        </p:blipFill>
        <p:spPr>
          <a:xfrm>
            <a:off x="8851715" y="2872312"/>
            <a:ext cx="1508125" cy="1439545"/>
          </a:xfrm>
          <a:prstGeom prst="rect">
            <a:avLst/>
          </a:prstGeom>
        </p:spPr>
      </p:pic>
      <p:pic>
        <p:nvPicPr>
          <p:cNvPr id="37" name="Grafik 36"/>
          <p:cNvPicPr/>
          <p:nvPr/>
        </p:nvPicPr>
        <p:blipFill>
          <a:blip r:embed="rId5" cstate="email">
            <a:extLst>
              <a:ext uri="{28A0092B-C50C-407E-A947-70E740481C1C}">
                <a14:useLocalDpi xmlns:a14="http://schemas.microsoft.com/office/drawing/2010/main"/>
              </a:ext>
            </a:extLst>
          </a:blip>
          <a:stretch>
            <a:fillRect/>
          </a:stretch>
        </p:blipFill>
        <p:spPr>
          <a:xfrm>
            <a:off x="10522158" y="2872311"/>
            <a:ext cx="1439545" cy="1439545"/>
          </a:xfrm>
          <a:prstGeom prst="rect">
            <a:avLst/>
          </a:prstGeom>
        </p:spPr>
      </p:pic>
      <p:sp>
        <p:nvSpPr>
          <p:cNvPr id="32" name="Textfeld 31"/>
          <p:cNvSpPr txBox="1"/>
          <p:nvPr/>
        </p:nvSpPr>
        <p:spPr>
          <a:xfrm>
            <a:off x="10246273" y="2642790"/>
            <a:ext cx="360000" cy="307777"/>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2</a:t>
            </a:r>
          </a:p>
        </p:txBody>
      </p:sp>
    </p:spTree>
    <p:extLst>
      <p:ext uri="{BB962C8B-B14F-4D97-AF65-F5344CB8AC3E}">
        <p14:creationId xmlns:p14="http://schemas.microsoft.com/office/powerpoint/2010/main" val="2291014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800" cap="small" dirty="0">
              <a:solidFill>
                <a:srgbClr val="919191"/>
              </a:solidFill>
              <a:latin typeface="+mj-lt"/>
            </a:endParaRPr>
          </a:p>
          <a:p>
            <a:pPr algn="ctr"/>
            <a:r>
              <a:rPr lang="en-GB" sz="2800" cap="small" dirty="0">
                <a:solidFill>
                  <a:srgbClr val="919191"/>
                </a:solidFill>
                <a:latin typeface="+mj-lt"/>
              </a:rPr>
              <a:t>Cleaning Instructions &amp; General Notes</a:t>
            </a:r>
          </a:p>
          <a:p>
            <a:pPr algn="ctr"/>
            <a:endParaRPr lang="de-DE" sz="2000" dirty="0">
              <a:solidFill>
                <a:srgbClr val="919191"/>
              </a:solidFill>
              <a:latin typeface="+mj-lt"/>
            </a:endParaRPr>
          </a:p>
        </p:txBody>
      </p:sp>
      <p:sp>
        <p:nvSpPr>
          <p:cNvPr id="3" name="Textfeld 2">
            <a:extLst>
              <a:ext uri="{FF2B5EF4-FFF2-40B4-BE49-F238E27FC236}">
                <a16:creationId xmlns:a16="http://schemas.microsoft.com/office/drawing/2014/main" id="{884B8CAF-B0AC-462C-9FE5-486FDBBCFCAE}"/>
              </a:ext>
            </a:extLst>
          </p:cNvPr>
          <p:cNvSpPr txBox="1"/>
          <p:nvPr/>
        </p:nvSpPr>
        <p:spPr>
          <a:xfrm>
            <a:off x="1060315" y="1228181"/>
            <a:ext cx="10564237" cy="5509200"/>
          </a:xfrm>
          <a:prstGeom prst="rect">
            <a:avLst/>
          </a:prstGeom>
          <a:noFill/>
        </p:spPr>
        <p:txBody>
          <a:bodyPr wrap="square" rtlCol="0">
            <a:spAutoFit/>
          </a:bodyPr>
          <a:lstStyle/>
          <a:p>
            <a:pPr>
              <a:spcAft>
                <a:spcPts val="1200"/>
              </a:spcAft>
            </a:pPr>
            <a:r>
              <a:rPr lang="en-US" sz="1200" b="1" u="sng" dirty="0">
                <a:solidFill>
                  <a:schemeClr val="tx1">
                    <a:lumMod val="50000"/>
                    <a:lumOff val="50000"/>
                  </a:schemeClr>
                </a:solidFill>
                <a:latin typeface="Arial" panose="020B0604020202020204" pitchFamily="34" charset="0"/>
                <a:cs typeface="Arial" panose="020B0604020202020204" pitchFamily="34" charset="0"/>
              </a:rPr>
              <a:t>Cleaning Instructions</a:t>
            </a:r>
          </a:p>
          <a:p>
            <a:pPr>
              <a:spcAft>
                <a:spcPts val="1200"/>
              </a:spcAft>
            </a:pPr>
            <a:r>
              <a:rPr lang="en-US" sz="1200" dirty="0">
                <a:solidFill>
                  <a:srgbClr val="8F8F8F"/>
                </a:solidFill>
                <a:latin typeface="Arial" panose="020B0604020202020204" pitchFamily="34" charset="0"/>
                <a:cs typeface="Arial" panose="020B0604020202020204" pitchFamily="34" charset="0"/>
              </a:rPr>
              <a:t>Cleaning is carried out using suitable, skin-friendly cleaning agents, disinfectants or detergents and should be carried out at regular intervals or as required. Please remove the soft granules core from the cover before cleaning.</a:t>
            </a:r>
          </a:p>
          <a:p>
            <a:pPr>
              <a:spcAft>
                <a:spcPts val="1200"/>
              </a:spcAft>
            </a:pPr>
            <a:r>
              <a:rPr lang="en-US" sz="1200" b="1" dirty="0">
                <a:solidFill>
                  <a:srgbClr val="589BA2"/>
                </a:solidFill>
                <a:latin typeface="Arial" panose="020B0604020202020204" pitchFamily="34" charset="0"/>
                <a:cs typeface="Arial" panose="020B0604020202020204" pitchFamily="34" charset="0"/>
              </a:rPr>
              <a:t>Soft Gel Support ring: </a:t>
            </a:r>
            <a:r>
              <a:rPr lang="en-US" sz="1200" dirty="0">
                <a:solidFill>
                  <a:srgbClr val="8F8F8F"/>
                </a:solidFill>
                <a:latin typeface="Arial" panose="020B0604020202020204" pitchFamily="34" charset="0"/>
                <a:cs typeface="Arial" panose="020B0604020202020204" pitchFamily="34" charset="0"/>
              </a:rPr>
              <a:t>The inner core of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is non-sterile. It can be disinfected by wiping and is suitable for cleaning with commercially available disinfectants.</a:t>
            </a:r>
          </a:p>
          <a:p>
            <a:pPr>
              <a:spcAft>
                <a:spcPts val="1200"/>
              </a:spcAft>
            </a:pPr>
            <a:r>
              <a:rPr lang="en-US" sz="1200" b="1" dirty="0">
                <a:solidFill>
                  <a:srgbClr val="589BA2"/>
                </a:solidFill>
                <a:latin typeface="Arial" panose="020B0604020202020204" pitchFamily="34" charset="0"/>
                <a:cs typeface="Arial" panose="020B0604020202020204" pitchFamily="34" charset="0"/>
              </a:rPr>
              <a:t>Inner cushion: </a:t>
            </a:r>
            <a:r>
              <a:rPr lang="en-US" sz="1200" dirty="0">
                <a:solidFill>
                  <a:srgbClr val="8F8F8F"/>
                </a:solidFill>
                <a:latin typeface="Arial" panose="020B0604020202020204" pitchFamily="34" charset="0"/>
                <a:cs typeface="Arial" panose="020B0604020202020204" pitchFamily="34" charset="0"/>
              </a:rPr>
              <a:t>The inner cushion is non-sterile. It is water-repellent and wipe-</a:t>
            </a:r>
            <a:r>
              <a:rPr lang="en-US" sz="1200" dirty="0" err="1">
                <a:solidFill>
                  <a:srgbClr val="8F8F8F"/>
                </a:solidFill>
                <a:latin typeface="Arial" panose="020B0604020202020204" pitchFamily="34" charset="0"/>
                <a:cs typeface="Arial" panose="020B0604020202020204" pitchFamily="34" charset="0"/>
              </a:rPr>
              <a:t>disinfectable</a:t>
            </a:r>
            <a:r>
              <a:rPr lang="en-US" sz="1200" dirty="0">
                <a:solidFill>
                  <a:srgbClr val="8F8F8F"/>
                </a:solidFill>
                <a:latin typeface="Arial" panose="020B0604020202020204" pitchFamily="34" charset="0"/>
                <a:cs typeface="Arial" panose="020B0604020202020204" pitchFamily="34" charset="0"/>
              </a:rPr>
              <a:t> and suitable for cleaning with commercially available disinfectants.</a:t>
            </a:r>
          </a:p>
          <a:p>
            <a:pPr>
              <a:spcAft>
                <a:spcPts val="1200"/>
              </a:spcAft>
            </a:pPr>
            <a:r>
              <a:rPr lang="en-US" sz="1200" b="1" dirty="0">
                <a:solidFill>
                  <a:srgbClr val="589BA2"/>
                </a:solidFill>
                <a:latin typeface="Arial" panose="020B0604020202020204" pitchFamily="34" charset="0"/>
                <a:cs typeface="Arial" panose="020B0604020202020204" pitchFamily="34" charset="0"/>
              </a:rPr>
              <a:t>Cotton Cover: </a:t>
            </a:r>
            <a:r>
              <a:rPr lang="en-US" sz="1200" dirty="0">
                <a:solidFill>
                  <a:srgbClr val="8F8F8F"/>
                </a:solidFill>
                <a:latin typeface="Arial" panose="020B0604020202020204" pitchFamily="34" charset="0"/>
                <a:cs typeface="Arial" panose="020B0604020202020204" pitchFamily="34" charset="0"/>
              </a:rPr>
              <a:t>The cover of the storage ring can be washed at 60°C in the washing machine with </a:t>
            </a:r>
            <a:r>
              <a:rPr lang="en-US" sz="1200" dirty="0" err="1">
                <a:solidFill>
                  <a:srgbClr val="8F8F8F"/>
                </a:solidFill>
                <a:latin typeface="Arial" panose="020B0604020202020204" pitchFamily="34" charset="0"/>
                <a:cs typeface="Arial" panose="020B0604020202020204" pitchFamily="34" charset="0"/>
              </a:rPr>
              <a:t>light-coloured</a:t>
            </a:r>
            <a:r>
              <a:rPr lang="en-US" sz="1200" dirty="0">
                <a:solidFill>
                  <a:srgbClr val="8F8F8F"/>
                </a:solidFill>
                <a:latin typeface="Arial" panose="020B0604020202020204" pitchFamily="34" charset="0"/>
                <a:cs typeface="Arial" panose="020B0604020202020204" pitchFamily="34" charset="0"/>
              </a:rPr>
              <a:t> textiles, preferably in a laundry bag. It is recommended to use detergents that are low in harmful substances.</a:t>
            </a:r>
          </a:p>
          <a:p>
            <a:pPr>
              <a:spcAft>
                <a:spcPts val="1200"/>
              </a:spcAft>
            </a:pPr>
            <a:r>
              <a:rPr lang="en-US" sz="1200" b="1" dirty="0">
                <a:solidFill>
                  <a:srgbClr val="589BA2"/>
                </a:solidFill>
                <a:latin typeface="Arial" panose="020B0604020202020204" pitchFamily="34" charset="0"/>
                <a:cs typeface="Arial" panose="020B0604020202020204" pitchFamily="34" charset="0"/>
              </a:rPr>
              <a:t>Disposable Covers WITH and WITHOUT soft granules: </a:t>
            </a:r>
            <a:r>
              <a:rPr lang="en-US" sz="1200" dirty="0">
                <a:solidFill>
                  <a:srgbClr val="8F8F8F"/>
                </a:solidFill>
                <a:latin typeface="Arial" panose="020B0604020202020204" pitchFamily="34" charset="0"/>
                <a:cs typeface="Arial" panose="020B0604020202020204" pitchFamily="34" charset="0"/>
              </a:rPr>
              <a:t>The disposable covers  are designed for single use. We recommend replacement once a day for one patient. </a:t>
            </a:r>
          </a:p>
          <a:p>
            <a:pPr>
              <a:spcAft>
                <a:spcPts val="1200"/>
              </a:spcAft>
            </a:pPr>
            <a:r>
              <a:rPr lang="en-US" sz="1200" dirty="0">
                <a:solidFill>
                  <a:srgbClr val="8F8F8F"/>
                </a:solidFill>
                <a:latin typeface="Arial" panose="020B0604020202020204" pitchFamily="34" charset="0"/>
                <a:cs typeface="Arial" panose="020B0604020202020204" pitchFamily="34" charset="0"/>
              </a:rPr>
              <a:t>Please note that you do not put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 </a:t>
            </a:r>
            <a:r>
              <a:rPr lang="en-US" sz="1200" dirty="0">
                <a:solidFill>
                  <a:srgbClr val="8F8F8F"/>
                </a:solidFill>
                <a:latin typeface="Arial" panose="020B0604020202020204" pitchFamily="34" charset="0"/>
                <a:cs typeface="Arial" panose="020B0604020202020204" pitchFamily="34" charset="0"/>
              </a:rPr>
              <a:t>"completely", i.e. including inner cushion and support ring, into the washing machine, but only the cover. Even though the core of the support ring and the inner cushion are water-repellent and can be disinfected by wiping, they will be damaged by the mechanical stress of machine washing.</a:t>
            </a:r>
          </a:p>
          <a:p>
            <a:pPr>
              <a:spcAft>
                <a:spcPts val="1200"/>
              </a:spcAft>
            </a:pPr>
            <a:r>
              <a:rPr lang="en-US" sz="1200" b="1" u="sng" dirty="0">
                <a:solidFill>
                  <a:schemeClr val="tx1">
                    <a:lumMod val="50000"/>
                    <a:lumOff val="50000"/>
                  </a:schemeClr>
                </a:solidFill>
                <a:latin typeface="Arial" panose="020B0604020202020204" pitchFamily="34" charset="0"/>
                <a:cs typeface="Arial" panose="020B0604020202020204" pitchFamily="34" charset="0"/>
              </a:rPr>
              <a:t>General Notes</a:t>
            </a:r>
          </a:p>
          <a:p>
            <a:pPr>
              <a:spcAft>
                <a:spcPts val="1200"/>
              </a:spcAft>
            </a:pPr>
            <a:r>
              <a:rPr lang="en-US" sz="1200" dirty="0">
                <a:solidFill>
                  <a:srgbClr val="8F8F8F"/>
                </a:solidFill>
                <a:latin typeface="Arial" panose="020B0604020202020204" pitchFamily="34" charset="0"/>
                <a:cs typeface="Arial" panose="020B0604020202020204" pitchFamily="34" charset="0"/>
              </a:rPr>
              <a:t>1. all materials used have been tested for their good skin and tissue compatibility and are used in various medical technology applications. Allergic skin reactions are currently not known. </a:t>
            </a:r>
          </a:p>
          <a:p>
            <a:pPr>
              <a:spcAft>
                <a:spcPts val="1200"/>
              </a:spcAft>
            </a:pPr>
            <a:r>
              <a:rPr lang="en-US" sz="1200" dirty="0">
                <a:solidFill>
                  <a:srgbClr val="8F8F8F"/>
                </a:solidFill>
                <a:latin typeface="Arial" panose="020B0604020202020204" pitchFamily="34" charset="0"/>
                <a:cs typeface="Arial" panose="020B0604020202020204" pitchFamily="34" charset="0"/>
              </a:rPr>
              <a:t>2. select the size of the support ring according to the instructions for use and check the accuracy of fit in relation to the growth of the baby's head at regular intervals to ensure stable and safe support.</a:t>
            </a:r>
          </a:p>
          <a:p>
            <a:pPr>
              <a:spcAft>
                <a:spcPts val="1200"/>
              </a:spcAft>
            </a:pPr>
            <a:r>
              <a:rPr lang="en-US" sz="1200" dirty="0">
                <a:solidFill>
                  <a:srgbClr val="8F8F8F"/>
                </a:solidFill>
                <a:latin typeface="Arial" panose="020B0604020202020204" pitchFamily="34" charset="0"/>
                <a:cs typeface="Arial" panose="020B0604020202020204" pitchFamily="34" charset="0"/>
              </a:rPr>
              <a:t>3. within the scope of the warranty, the components of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and its shape must not be changed. Improper use excludes any assumption of liability for any damage to or in the body.</a:t>
            </a:r>
          </a:p>
        </p:txBody>
      </p:sp>
      <p:sp>
        <p:nvSpPr>
          <p:cNvPr id="5" name="Textfeld 4"/>
          <p:cNvSpPr txBox="1"/>
          <p:nvPr/>
        </p:nvSpPr>
        <p:spPr>
          <a:xfrm>
            <a:off x="707475" y="2154271"/>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1</a:t>
            </a:r>
          </a:p>
        </p:txBody>
      </p:sp>
      <p:sp>
        <p:nvSpPr>
          <p:cNvPr id="6" name="Textfeld 5"/>
          <p:cNvSpPr txBox="1"/>
          <p:nvPr/>
        </p:nvSpPr>
        <p:spPr>
          <a:xfrm>
            <a:off x="707475" y="2610834"/>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2</a:t>
            </a:r>
          </a:p>
        </p:txBody>
      </p:sp>
      <p:sp>
        <p:nvSpPr>
          <p:cNvPr id="7" name="Textfeld 6"/>
          <p:cNvSpPr txBox="1"/>
          <p:nvPr/>
        </p:nvSpPr>
        <p:spPr>
          <a:xfrm>
            <a:off x="707475" y="3170688"/>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3</a:t>
            </a:r>
          </a:p>
        </p:txBody>
      </p:sp>
      <p:sp>
        <p:nvSpPr>
          <p:cNvPr id="8" name="Textfeld 7"/>
          <p:cNvSpPr txBox="1"/>
          <p:nvPr/>
        </p:nvSpPr>
        <p:spPr>
          <a:xfrm>
            <a:off x="712760" y="3680336"/>
            <a:ext cx="306000" cy="306000"/>
          </a:xfrm>
          <a:prstGeom prst="rect">
            <a:avLst/>
          </a:prstGeom>
          <a:solidFill>
            <a:srgbClr val="589BA2"/>
          </a:solidFill>
        </p:spPr>
        <p:txBody>
          <a:bodyPr wrap="square" rtlCol="0">
            <a:spAutoFit/>
          </a:bodyPr>
          <a:lstStyle/>
          <a:p>
            <a:pPr algn="ctr"/>
            <a:r>
              <a:rPr lang="de-DE" sz="1400" b="1" dirty="0">
                <a:solidFill>
                  <a:schemeClr val="bg1"/>
                </a:solidFill>
                <a:latin typeface="Proxima Nova Alt Lt"/>
              </a:rPr>
              <a:t>4</a:t>
            </a:r>
          </a:p>
        </p:txBody>
      </p:sp>
    </p:spTree>
    <p:extLst>
      <p:ext uri="{BB962C8B-B14F-4D97-AF65-F5344CB8AC3E}">
        <p14:creationId xmlns:p14="http://schemas.microsoft.com/office/powerpoint/2010/main" val="1204077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US" sz="3200" cap="small" dirty="0">
                <a:solidFill>
                  <a:srgbClr val="919191"/>
                </a:solidFill>
                <a:latin typeface="+mj-lt"/>
              </a:rPr>
              <a:t>Positional head deformities in infants</a:t>
            </a:r>
          </a:p>
          <a:p>
            <a:pPr algn="ctr"/>
            <a:r>
              <a:rPr lang="en-US" sz="2400" dirty="0">
                <a:solidFill>
                  <a:srgbClr val="919191"/>
                </a:solidFill>
                <a:latin typeface="+mj-lt"/>
              </a:rPr>
              <a:t>Development of head deformities</a:t>
            </a:r>
            <a:endParaRPr lang="de-DE" sz="2400" dirty="0">
              <a:solidFill>
                <a:srgbClr val="919191"/>
              </a:solidFill>
              <a:latin typeface="+mj-lt"/>
            </a:endParaRPr>
          </a:p>
        </p:txBody>
      </p:sp>
      <p:sp>
        <p:nvSpPr>
          <p:cNvPr id="2" name="Textfeld 1"/>
          <p:cNvSpPr txBox="1"/>
          <p:nvPr/>
        </p:nvSpPr>
        <p:spPr>
          <a:xfrm>
            <a:off x="533400" y="5727700"/>
            <a:ext cx="7289800" cy="461665"/>
          </a:xfrm>
          <a:prstGeom prst="rect">
            <a:avLst/>
          </a:prstGeom>
          <a:noFill/>
        </p:spPr>
        <p:txBody>
          <a:bodyPr wrap="square" rtlCol="0">
            <a:spAutoFit/>
          </a:bodyPr>
          <a:lstStyle/>
          <a:p>
            <a:r>
              <a:rPr lang="en-US" sz="1200" dirty="0"/>
              <a:t>Development </a:t>
            </a:r>
            <a:r>
              <a:rPr lang="en-US" sz="1200" dirty="0" err="1"/>
              <a:t>plagiocephalus</a:t>
            </a:r>
            <a:r>
              <a:rPr lang="en-US" sz="1200" dirty="0"/>
              <a:t>, </a:t>
            </a:r>
            <a:r>
              <a:rPr lang="en-US" sz="1200" dirty="0" err="1"/>
              <a:t>brachycephalus</a:t>
            </a:r>
            <a:r>
              <a:rPr lang="en-US" sz="1200" dirty="0"/>
              <a:t>: based on </a:t>
            </a:r>
            <a:r>
              <a:rPr lang="de-DE" sz="1200" dirty="0" err="1"/>
              <a:t>Argenta</a:t>
            </a:r>
            <a:r>
              <a:rPr lang="de-DE" sz="1200" dirty="0"/>
              <a:t> LC. Clinical </a:t>
            </a:r>
            <a:r>
              <a:rPr lang="de-DE" sz="1200" dirty="0" err="1"/>
              <a:t>classification</a:t>
            </a:r>
            <a:r>
              <a:rPr lang="de-DE" sz="1200" dirty="0"/>
              <a:t> </a:t>
            </a:r>
            <a:r>
              <a:rPr lang="de-DE" sz="1200" dirty="0" err="1"/>
              <a:t>of</a:t>
            </a:r>
            <a:r>
              <a:rPr lang="de-DE" sz="1200" dirty="0"/>
              <a:t> </a:t>
            </a:r>
            <a:r>
              <a:rPr lang="de-DE" sz="1200" dirty="0" err="1"/>
              <a:t>postional</a:t>
            </a:r>
            <a:r>
              <a:rPr lang="de-DE" sz="1200" dirty="0"/>
              <a:t> </a:t>
            </a:r>
            <a:r>
              <a:rPr lang="de-DE" sz="1200" dirty="0" err="1"/>
              <a:t>plagiocephaly</a:t>
            </a:r>
            <a:r>
              <a:rPr lang="de-DE" sz="1200" dirty="0"/>
              <a:t>. J </a:t>
            </a:r>
            <a:r>
              <a:rPr lang="de-DE" sz="1200" dirty="0" err="1"/>
              <a:t>craniofac</a:t>
            </a:r>
            <a:r>
              <a:rPr lang="de-DE" sz="1200" dirty="0"/>
              <a:t>. </a:t>
            </a:r>
            <a:r>
              <a:rPr lang="de-DE" sz="1200" dirty="0" err="1"/>
              <a:t>Surg</a:t>
            </a:r>
            <a:r>
              <a:rPr lang="de-DE" sz="1200" dirty="0"/>
              <a:t>. 2004;3:368-72</a:t>
            </a:r>
          </a:p>
        </p:txBody>
      </p:sp>
      <p:sp>
        <p:nvSpPr>
          <p:cNvPr id="3" name="Textfeld 2"/>
          <p:cNvSpPr txBox="1"/>
          <p:nvPr/>
        </p:nvSpPr>
        <p:spPr>
          <a:xfrm>
            <a:off x="7624276" y="1760024"/>
            <a:ext cx="4025900" cy="3600986"/>
          </a:xfrm>
          <a:prstGeom prst="rect">
            <a:avLst/>
          </a:prstGeom>
          <a:noFill/>
        </p:spPr>
        <p:txBody>
          <a:bodyPr wrap="square" rtlCol="0">
            <a:spAutoFit/>
          </a:bodyPr>
          <a:lstStyle/>
          <a:p>
            <a:pPr marL="171450" indent="-171450">
              <a:spcAft>
                <a:spcPts val="1200"/>
              </a:spcAft>
              <a:buClr>
                <a:schemeClr val="bg1">
                  <a:lumMod val="50000"/>
                </a:schemeClr>
              </a:buClr>
              <a:buFont typeface="Wingdings" panose="05000000000000000000" pitchFamily="2" charset="2"/>
              <a:buChar char="§"/>
            </a:pPr>
            <a:r>
              <a:rPr lang="en-US" sz="1600" dirty="0"/>
              <a:t>Positional deformities may be clinically manifested by a skewed skull (</a:t>
            </a:r>
            <a:r>
              <a:rPr lang="en-US" sz="1600" dirty="0" err="1"/>
              <a:t>plagiocephaly</a:t>
            </a:r>
            <a:r>
              <a:rPr lang="en-US" sz="1600" dirty="0"/>
              <a:t>) with a unilateral occipital flattening as the main feature or a short skull (</a:t>
            </a:r>
            <a:r>
              <a:rPr lang="en-US" sz="1600" dirty="0" err="1"/>
              <a:t>brachycephaly</a:t>
            </a:r>
            <a:r>
              <a:rPr lang="en-US" sz="1600" dirty="0"/>
              <a:t>) with bilateral occipital flattening.</a:t>
            </a:r>
          </a:p>
          <a:p>
            <a:pPr marL="171450" indent="-171450">
              <a:spcAft>
                <a:spcPts val="1200"/>
              </a:spcAft>
              <a:buClr>
                <a:schemeClr val="bg1">
                  <a:lumMod val="50000"/>
                </a:schemeClr>
              </a:buClr>
              <a:buFont typeface="Wingdings" panose="05000000000000000000" pitchFamily="2" charset="2"/>
              <a:buChar char="§"/>
            </a:pPr>
            <a:r>
              <a:rPr lang="en-US" sz="1600" dirty="0"/>
              <a:t>Mixed forms are common. Furthermore, an ear axis displacement and facial asymmetries can occur. </a:t>
            </a:r>
          </a:p>
          <a:p>
            <a:pPr marL="171450" indent="-171450">
              <a:spcAft>
                <a:spcPts val="1200"/>
              </a:spcAft>
              <a:buClr>
                <a:schemeClr val="bg1">
                  <a:lumMod val="50000"/>
                </a:schemeClr>
              </a:buClr>
              <a:buFont typeface="Wingdings" panose="05000000000000000000" pitchFamily="2" charset="2"/>
              <a:buChar char="§"/>
            </a:pPr>
            <a:r>
              <a:rPr lang="en-US" sz="1600" dirty="0"/>
              <a:t>The malformations can be very conspicuous and pronounced and are decisive for the parents search for clarification and counselling.</a:t>
            </a:r>
            <a:endParaRPr lang="de-DE" sz="16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0393" y="1205608"/>
            <a:ext cx="5996144" cy="452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018130"/>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800" cap="small" dirty="0">
              <a:solidFill>
                <a:srgbClr val="919191"/>
              </a:solidFill>
              <a:latin typeface="+mj-lt"/>
              <a:ea typeface="Arial Unicode MS" panose="020B0604020202020204" pitchFamily="34" charset="-128"/>
              <a:cs typeface="Arial Unicode MS" panose="020B0604020202020204" pitchFamily="34" charset="-128"/>
            </a:endParaRPr>
          </a:p>
          <a:p>
            <a:pPr algn="ctr"/>
            <a:r>
              <a:rPr lang="en-GB" sz="2800" cap="small" dirty="0">
                <a:solidFill>
                  <a:srgbClr val="919191"/>
                </a:solidFill>
                <a:latin typeface="+mj-lt"/>
                <a:ea typeface="Arial Unicode MS" panose="020B0604020202020204" pitchFamily="34" charset="-128"/>
                <a:cs typeface="Arial Unicode MS" panose="020B0604020202020204" pitchFamily="34" charset="-128"/>
              </a:rPr>
              <a:t>Shelf Life </a:t>
            </a:r>
            <a:r>
              <a:rPr lang="en-GB" sz="2800" cap="small">
                <a:solidFill>
                  <a:srgbClr val="919191"/>
                </a:solidFill>
                <a:latin typeface="+mj-lt"/>
                <a:ea typeface="Arial Unicode MS" panose="020B0604020202020204" pitchFamily="34" charset="-128"/>
                <a:cs typeface="Arial Unicode MS" panose="020B0604020202020204" pitchFamily="34" charset="-128"/>
              </a:rPr>
              <a:t>and Technical Data</a:t>
            </a:r>
            <a:endParaRPr lang="en-GB" sz="2800" cap="small" dirty="0">
              <a:solidFill>
                <a:srgbClr val="919191"/>
              </a:solidFill>
              <a:latin typeface="+mj-lt"/>
              <a:ea typeface="Arial Unicode MS" panose="020B0604020202020204" pitchFamily="34" charset="-128"/>
              <a:cs typeface="Arial Unicode MS" panose="020B0604020202020204" pitchFamily="34" charset="-128"/>
            </a:endParaRPr>
          </a:p>
          <a:p>
            <a:pPr algn="ctr"/>
            <a:endParaRPr lang="de-DE" sz="2000" dirty="0">
              <a:solidFill>
                <a:srgbClr val="919191"/>
              </a:solidFill>
              <a:latin typeface="+mj-lt"/>
              <a:ea typeface="Arial Unicode MS" panose="020B0604020202020204" pitchFamily="34" charset="-128"/>
              <a:cs typeface="Arial Unicode MS" panose="020B0604020202020204" pitchFamily="34" charset="-128"/>
            </a:endParaRPr>
          </a:p>
        </p:txBody>
      </p:sp>
      <p:graphicFrame>
        <p:nvGraphicFramePr>
          <p:cNvPr id="4" name="Tabelle 3"/>
          <p:cNvGraphicFramePr>
            <a:graphicFrameLocks noGrp="1"/>
          </p:cNvGraphicFramePr>
          <p:nvPr>
            <p:extLst>
              <p:ext uri="{D42A27DB-BD31-4B8C-83A1-F6EECF244321}">
                <p14:modId xmlns:p14="http://schemas.microsoft.com/office/powerpoint/2010/main" val="1371317238"/>
              </p:ext>
            </p:extLst>
          </p:nvPr>
        </p:nvGraphicFramePr>
        <p:xfrm>
          <a:off x="442765" y="1156758"/>
          <a:ext cx="11338561" cy="5411797"/>
        </p:xfrm>
        <a:graphic>
          <a:graphicData uri="http://schemas.openxmlformats.org/drawingml/2006/table">
            <a:tbl>
              <a:tblPr firstRow="1" firstCol="1" bandRow="1">
                <a:tableStyleId>{5C22544A-7EE6-4342-B048-85BDC9FD1C3A}</a:tableStyleId>
              </a:tblPr>
              <a:tblGrid>
                <a:gridCol w="1020278">
                  <a:extLst>
                    <a:ext uri="{9D8B030D-6E8A-4147-A177-3AD203B41FA5}">
                      <a16:colId xmlns:a16="http://schemas.microsoft.com/office/drawing/2014/main" val="20000"/>
                    </a:ext>
                  </a:extLst>
                </a:gridCol>
                <a:gridCol w="1761423">
                  <a:extLst>
                    <a:ext uri="{9D8B030D-6E8A-4147-A177-3AD203B41FA5}">
                      <a16:colId xmlns:a16="http://schemas.microsoft.com/office/drawing/2014/main" val="20001"/>
                    </a:ext>
                  </a:extLst>
                </a:gridCol>
                <a:gridCol w="125129">
                  <a:extLst>
                    <a:ext uri="{9D8B030D-6E8A-4147-A177-3AD203B41FA5}">
                      <a16:colId xmlns:a16="http://schemas.microsoft.com/office/drawing/2014/main" val="20002"/>
                    </a:ext>
                  </a:extLst>
                </a:gridCol>
                <a:gridCol w="8431731">
                  <a:extLst>
                    <a:ext uri="{9D8B030D-6E8A-4147-A177-3AD203B41FA5}">
                      <a16:colId xmlns:a16="http://schemas.microsoft.com/office/drawing/2014/main" val="20003"/>
                    </a:ext>
                  </a:extLst>
                </a:gridCol>
              </a:tblGrid>
              <a:tr h="373891">
                <a:tc>
                  <a:txBody>
                    <a:bodyPr/>
                    <a:lstStyle/>
                    <a:p>
                      <a:pPr marR="245110">
                        <a:lnSpc>
                          <a:spcPct val="103000"/>
                        </a:lnSpc>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R="245110">
                        <a:lnSpc>
                          <a:spcPct val="103000"/>
                        </a:lnSpc>
                        <a:spcAft>
                          <a:spcPts val="0"/>
                        </a:spcAft>
                      </a:pPr>
                      <a:r>
                        <a:rPr lang="de-DE" sz="1400" dirty="0">
                          <a:effectLst/>
                          <a:latin typeface="Arial" panose="020B0604020202020204" pitchFamily="34" charset="0"/>
                          <a:ea typeface="Arial Unicode MS" panose="020B0604020202020204" pitchFamily="34" charset="-128"/>
                          <a:cs typeface="Arial" panose="020B0604020202020204" pitchFamily="34" charset="0"/>
                        </a:rPr>
                        <a:t> </a:t>
                      </a:r>
                      <a:r>
                        <a:rPr lang="de-DE" sz="1400" spc="115" dirty="0">
                          <a:effectLst/>
                          <a:latin typeface="Arial" panose="020B0604020202020204" pitchFamily="34" charset="0"/>
                          <a:ea typeface="Arial Unicode MS" panose="020B0604020202020204" pitchFamily="34" charset="-128"/>
                          <a:cs typeface="Arial" panose="020B0604020202020204" pitchFamily="34" charset="0"/>
                        </a:rPr>
                        <a:t> </a:t>
                      </a:r>
                      <a:r>
                        <a:rPr lang="de-DE" sz="1400" dirty="0" err="1">
                          <a:effectLst/>
                          <a:latin typeface="Arial" panose="020B0604020202020204" pitchFamily="34" charset="0"/>
                          <a:ea typeface="Arial Unicode MS" panose="020B0604020202020204" pitchFamily="34" charset="-128"/>
                          <a:cs typeface="Arial" panose="020B0604020202020204" pitchFamily="34" charset="0"/>
                        </a:rPr>
                        <a:t>Dimensions</a:t>
                      </a:r>
                      <a:endParaRPr lang="de-DE" sz="14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lnSpc>
                          <a:spcPct val="103000"/>
                        </a:lnSpc>
                        <a:spcAft>
                          <a:spcPts val="0"/>
                        </a:spcAft>
                      </a:pPr>
                      <a:r>
                        <a:rPr lang="en-US"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tc>
                  <a:txBody>
                    <a:bodyPr/>
                    <a:lstStyle/>
                    <a:p>
                      <a:pPr marL="0" algn="l" defTabSz="914400" rtl="0" eaLnBrk="1" latinLnBrk="0" hangingPunct="1">
                        <a:lnSpc>
                          <a:spcPct val="100000"/>
                        </a:lnSpc>
                        <a:spcBef>
                          <a:spcPts val="0"/>
                        </a:spcBef>
                        <a:spcAft>
                          <a:spcPts val="0"/>
                        </a:spcAft>
                      </a:pPr>
                      <a:r>
                        <a:rPr lang="en-US" sz="1200" b="0" kern="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Size S: approx. </a:t>
                      </a:r>
                      <a:r>
                        <a:rPr lang="en-GB" sz="1200" b="0" kern="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90 mm x 80 mm x 18 mm</a:t>
                      </a:r>
                      <a:r>
                        <a:rPr lang="en-US" sz="1200" b="0" kern="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weight: ~50 g</a:t>
                      </a:r>
                    </a:p>
                    <a:p>
                      <a:pPr marL="0" algn="l" defTabSz="914400" rtl="0" eaLnBrk="1" latinLnBrk="0" hangingPunct="1">
                        <a:lnSpc>
                          <a:spcPct val="100000"/>
                        </a:lnSpc>
                        <a:spcBef>
                          <a:spcPts val="0"/>
                        </a:spcBef>
                        <a:spcAft>
                          <a:spcPts val="0"/>
                        </a:spcAft>
                      </a:pPr>
                      <a:r>
                        <a:rPr lang="en-US" sz="1200" b="0" kern="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Size M: approx. </a:t>
                      </a:r>
                      <a:r>
                        <a:rPr lang="en-GB" sz="1200" b="0" kern="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110 mm x 95 mm x 22 mm; </a:t>
                      </a:r>
                      <a:r>
                        <a:rPr lang="en-US" sz="1200" b="0" kern="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weight: ~100 g</a:t>
                      </a:r>
                    </a:p>
                    <a:p>
                      <a:pPr marL="0" algn="l" defTabSz="914400" rtl="0" eaLnBrk="1" latinLnBrk="0" hangingPunct="1">
                        <a:lnSpc>
                          <a:spcPct val="100000"/>
                        </a:lnSpc>
                        <a:spcBef>
                          <a:spcPts val="0"/>
                        </a:spcBef>
                        <a:spcAft>
                          <a:spcPts val="0"/>
                        </a:spcAft>
                      </a:pPr>
                      <a:r>
                        <a:rPr lang="en-US" sz="1200" b="0" kern="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Size L: approx. </a:t>
                      </a:r>
                      <a:r>
                        <a:rPr lang="en-GB" sz="1200" b="0" kern="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130 mm x 110 mm x 25 mm</a:t>
                      </a:r>
                      <a:r>
                        <a:rPr lang="en-US" sz="1200" b="0" kern="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weight: ~160 g</a:t>
                      </a:r>
                    </a:p>
                  </a:txBody>
                  <a:tcPr marL="46044" marR="46044" marT="0" marB="0">
                    <a:solidFill>
                      <a:schemeClr val="bg1">
                        <a:lumMod val="95000"/>
                      </a:schemeClr>
                    </a:solidFill>
                  </a:tcPr>
                </a:tc>
                <a:extLst>
                  <a:ext uri="{0D108BD9-81ED-4DB2-BD59-A6C34878D82A}">
                    <a16:rowId xmlns:a16="http://schemas.microsoft.com/office/drawing/2014/main" val="10000"/>
                  </a:ext>
                </a:extLst>
              </a:tr>
              <a:tr h="94859">
                <a:tc>
                  <a:txBody>
                    <a:bodyPr/>
                    <a:lstStyle/>
                    <a:p>
                      <a:pPr marR="245110">
                        <a:lnSpc>
                          <a:spcPct val="103000"/>
                        </a:lnSpc>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R="245110">
                        <a:lnSpc>
                          <a:spcPct val="103000"/>
                        </a:lnSpc>
                        <a:spcAft>
                          <a:spcPts val="0"/>
                        </a:spcAft>
                      </a:pPr>
                      <a:r>
                        <a:rPr lang="de-DE"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lnSpc>
                          <a:spcPct val="103000"/>
                        </a:lnSpc>
                        <a:spcAft>
                          <a:spcPts val="0"/>
                        </a:spcAft>
                      </a:pPr>
                      <a:r>
                        <a:rPr lang="de-DE"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lnSpc>
                          <a:spcPct val="103000"/>
                        </a:lnSpc>
                        <a:spcAft>
                          <a:spcPts val="0"/>
                        </a:spcAft>
                      </a:pPr>
                      <a:r>
                        <a:rPr lang="de-DE" sz="1200" spc="-5"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extLst>
                  <a:ext uri="{0D108BD9-81ED-4DB2-BD59-A6C34878D82A}">
                    <a16:rowId xmlns:a16="http://schemas.microsoft.com/office/drawing/2014/main" val="10001"/>
                  </a:ext>
                </a:extLst>
              </a:tr>
              <a:tr h="518460">
                <a:tc>
                  <a:txBody>
                    <a:bodyPr/>
                    <a:lstStyle/>
                    <a:p>
                      <a:pPr marR="245110">
                        <a:lnSpc>
                          <a:spcPct val="104000"/>
                        </a:lnSpc>
                        <a:spcBef>
                          <a:spcPts val="1200"/>
                        </a:spcBef>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Bef>
                          <a:spcPts val="1200"/>
                        </a:spcBef>
                        <a:spcAft>
                          <a:spcPts val="0"/>
                        </a:spcAft>
                      </a:pPr>
                      <a:r>
                        <a:rPr lang="en-US"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During Usage</a:t>
                      </a:r>
                      <a:endPar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lnSpc>
                          <a:spcPct val="103000"/>
                        </a:lnSpc>
                        <a:spcAft>
                          <a:spcPts val="0"/>
                        </a:spcAft>
                      </a:pPr>
                      <a:r>
                        <a:rPr lang="en-US"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tc>
                  <a:txBody>
                    <a:bodyPr/>
                    <a:lstStyle/>
                    <a:p>
                      <a:pPr marL="0" algn="l" defTabSz="914400" rtl="0" eaLnBrk="1" latinLnBrk="0" hangingPunct="1">
                        <a:lnSpc>
                          <a:spcPct val="100000"/>
                        </a:lnSpc>
                        <a:spcBef>
                          <a:spcPts val="0"/>
                        </a:spcBef>
                        <a:spcAft>
                          <a:spcPts val="0"/>
                        </a:spcAft>
                      </a:pPr>
                      <a:r>
                        <a:rPr lang="en-US" sz="1200" dirty="0">
                          <a:solidFill>
                            <a:srgbClr val="8F8F8F"/>
                          </a:solidFill>
                          <a:latin typeface="Arial" panose="020B0604020202020204" pitchFamily="34" charset="0"/>
                          <a:cs typeface="Arial" panose="020B0604020202020204" pitchFamily="34" charset="0"/>
                        </a:rPr>
                        <a:t>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0" dirty="0">
                          <a:solidFill>
                            <a:srgbClr val="8F8F8F"/>
                          </a:solidFill>
                          <a:latin typeface="Arial" panose="020B0604020202020204" pitchFamily="34" charset="0"/>
                          <a:cs typeface="Arial" panose="020B0604020202020204" pitchFamily="34" charset="0"/>
                        </a:rPr>
                        <a:t> gel ring </a:t>
                      </a:r>
                      <a:r>
                        <a:rPr lang="en-US" sz="1200" dirty="0">
                          <a:solidFill>
                            <a:srgbClr val="8F8F8F"/>
                          </a:solidFill>
                          <a:latin typeface="Arial" panose="020B0604020202020204" pitchFamily="34" charset="0"/>
                          <a:cs typeface="Arial" panose="020B0604020202020204" pitchFamily="34" charset="0"/>
                        </a:rPr>
                        <a:t>should not be exposed to temperatures below -30° C and not to temperatures above 60°C.  The </a:t>
                      </a:r>
                      <a:r>
                        <a:rPr lang="en-US" sz="1200" b="0" kern="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permissible humidity range in use is 30% to 80% (non-condensing). </a:t>
                      </a:r>
                      <a:endParaRPr lang="de-DE" sz="1200" b="0" kern="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extLst>
                  <a:ext uri="{0D108BD9-81ED-4DB2-BD59-A6C34878D82A}">
                    <a16:rowId xmlns:a16="http://schemas.microsoft.com/office/drawing/2014/main" val="10002"/>
                  </a:ext>
                </a:extLst>
              </a:tr>
              <a:tr h="92087">
                <a:tc>
                  <a:txBody>
                    <a:bodyPr/>
                    <a:lstStyle/>
                    <a:p>
                      <a:pPr marR="245110">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Aft>
                          <a:spcPts val="0"/>
                        </a:spcAft>
                      </a:pPr>
                      <a:r>
                        <a:rPr lang="de-DE" sz="1400" b="1" kern="120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 </a:t>
                      </a:r>
                    </a:p>
                  </a:txBody>
                  <a:tcPr marL="46044" marR="46044" marT="0" marB="0">
                    <a:solidFill>
                      <a:srgbClr val="AFD2CD"/>
                    </a:solidFill>
                  </a:tcPr>
                </a:tc>
                <a:tc>
                  <a:txBody>
                    <a:bodyPr/>
                    <a:lstStyle/>
                    <a:p>
                      <a:pPr marR="245110">
                        <a:spcAft>
                          <a:spcPts val="0"/>
                        </a:spcAft>
                      </a:pPr>
                      <a:r>
                        <a:rPr lang="de-DE"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spcAft>
                          <a:spcPts val="0"/>
                        </a:spcAft>
                      </a:pPr>
                      <a:r>
                        <a:rPr lang="de-DE" sz="1200" spc="-5"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extLst>
                  <a:ext uri="{0D108BD9-81ED-4DB2-BD59-A6C34878D82A}">
                    <a16:rowId xmlns:a16="http://schemas.microsoft.com/office/drawing/2014/main" val="10003"/>
                  </a:ext>
                </a:extLst>
              </a:tr>
              <a:tr h="306659">
                <a:tc>
                  <a:txBody>
                    <a:bodyPr/>
                    <a:lstStyle/>
                    <a:p>
                      <a:pPr marR="245110">
                        <a:lnSpc>
                          <a:spcPct val="103000"/>
                        </a:lnSpc>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Aft>
                          <a:spcPts val="0"/>
                        </a:spcAft>
                      </a:pPr>
                      <a:r>
                        <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 </a:t>
                      </a:r>
                    </a:p>
                  </a:txBody>
                  <a:tcPr marL="46044" marR="46044" marT="0" marB="0">
                    <a:solidFill>
                      <a:srgbClr val="AFD2CD"/>
                    </a:solidFill>
                  </a:tcPr>
                </a:tc>
                <a:tc>
                  <a:txBody>
                    <a:bodyPr/>
                    <a:lstStyle/>
                    <a:p>
                      <a:pPr marR="245110">
                        <a:lnSpc>
                          <a:spcPct val="103000"/>
                        </a:lnSpc>
                        <a:spcAft>
                          <a:spcPts val="0"/>
                        </a:spcAft>
                      </a:pPr>
                      <a:r>
                        <a:rPr lang="de-DE"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rgbClr val="8F8F8F"/>
                          </a:solidFill>
                          <a:latin typeface="Arial" panose="020B0604020202020204" pitchFamily="34" charset="0"/>
                          <a:ea typeface="+mn-ea"/>
                          <a:cs typeface="Arial" panose="020B0604020202020204" pitchFamily="34" charset="0"/>
                        </a:rPr>
                        <a:t>MedibinoNeo</a:t>
                      </a:r>
                      <a:r>
                        <a:rPr lang="de-DE" sz="1200" kern="1200" dirty="0">
                          <a:solidFill>
                            <a:srgbClr val="8F8F8F"/>
                          </a:solidFill>
                          <a:latin typeface="Arial" panose="020B0604020202020204" pitchFamily="34" charset="0"/>
                          <a:ea typeface="+mn-ea"/>
                          <a:cs typeface="Arial" panose="020B0604020202020204" pitchFamily="34" charset="0"/>
                        </a:rPr>
                        <a:t> </a:t>
                      </a:r>
                      <a:r>
                        <a:rPr lang="de-DE" sz="1200" kern="1200" dirty="0" err="1">
                          <a:solidFill>
                            <a:srgbClr val="8F8F8F"/>
                          </a:solidFill>
                          <a:latin typeface="Arial" panose="020B0604020202020204" pitchFamily="34" charset="0"/>
                          <a:ea typeface="+mn-ea"/>
                          <a:cs typeface="Arial" panose="020B0604020202020204" pitchFamily="34" charset="0"/>
                        </a:rPr>
                        <a:t>inner</a:t>
                      </a:r>
                      <a:r>
                        <a:rPr lang="de-DE" sz="1200" kern="1200" dirty="0">
                          <a:solidFill>
                            <a:srgbClr val="8F8F8F"/>
                          </a:solidFill>
                          <a:latin typeface="Arial" panose="020B0604020202020204" pitchFamily="34" charset="0"/>
                          <a:ea typeface="+mn-ea"/>
                          <a:cs typeface="Arial" panose="020B0604020202020204" pitchFamily="34" charset="0"/>
                        </a:rPr>
                        <a:t> </a:t>
                      </a:r>
                      <a:r>
                        <a:rPr lang="de-DE" sz="1200" kern="1200" dirty="0" err="1">
                          <a:solidFill>
                            <a:srgbClr val="8F8F8F"/>
                          </a:solidFill>
                          <a:latin typeface="Arial" panose="020B0604020202020204" pitchFamily="34" charset="0"/>
                          <a:ea typeface="+mn-ea"/>
                          <a:cs typeface="Arial" panose="020B0604020202020204" pitchFamily="34" charset="0"/>
                        </a:rPr>
                        <a:t>pillow</a:t>
                      </a:r>
                      <a:r>
                        <a:rPr lang="de-DE" sz="1200" kern="1200" dirty="0">
                          <a:solidFill>
                            <a:srgbClr val="8F8F8F"/>
                          </a:solidFill>
                          <a:latin typeface="Arial" panose="020B0604020202020204" pitchFamily="34" charset="0"/>
                          <a:ea typeface="+mn-ea"/>
                          <a:cs typeface="Arial" panose="020B0604020202020204" pitchFamily="34" charset="0"/>
                        </a:rPr>
                        <a:t> </a:t>
                      </a:r>
                      <a:r>
                        <a:rPr lang="en-US" sz="1200" kern="1200" dirty="0">
                          <a:solidFill>
                            <a:srgbClr val="8F8F8F"/>
                          </a:solidFill>
                          <a:latin typeface="Arial" panose="020B0604020202020204" pitchFamily="34" charset="0"/>
                          <a:ea typeface="+mn-ea"/>
                          <a:cs typeface="Arial" panose="020B0604020202020204" pitchFamily="34" charset="0"/>
                        </a:rPr>
                        <a:t>should not be exposed to temperatures below -30° C and not to temperatures above 50°C. </a:t>
                      </a:r>
                    </a:p>
                    <a:p>
                      <a:pPr>
                        <a:lnSpc>
                          <a:spcPct val="115000"/>
                        </a:lnSpc>
                        <a:spcBef>
                          <a:spcPts val="300"/>
                        </a:spcBef>
                        <a:spcAft>
                          <a:spcPts val="0"/>
                        </a:spcAft>
                      </a:pPr>
                      <a:r>
                        <a:rPr lang="de-DE" sz="1200" spc="-5"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extLst>
                  <a:ext uri="{0D108BD9-81ED-4DB2-BD59-A6C34878D82A}">
                    <a16:rowId xmlns:a16="http://schemas.microsoft.com/office/drawing/2014/main" val="10004"/>
                  </a:ext>
                </a:extLst>
              </a:tr>
              <a:tr h="94859">
                <a:tc>
                  <a:txBody>
                    <a:bodyPr/>
                    <a:lstStyle/>
                    <a:p>
                      <a:pPr marR="245110">
                        <a:lnSpc>
                          <a:spcPct val="103000"/>
                        </a:lnSpc>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Aft>
                          <a:spcPts val="0"/>
                        </a:spcAft>
                      </a:pPr>
                      <a:r>
                        <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 </a:t>
                      </a:r>
                    </a:p>
                  </a:txBody>
                  <a:tcPr marL="46044" marR="46044" marT="0" marB="0">
                    <a:solidFill>
                      <a:srgbClr val="AFD2CD"/>
                    </a:solidFill>
                  </a:tcPr>
                </a:tc>
                <a:tc>
                  <a:txBody>
                    <a:bodyPr/>
                    <a:lstStyle/>
                    <a:p>
                      <a:pPr marR="245110">
                        <a:lnSpc>
                          <a:spcPct val="103000"/>
                        </a:lnSpc>
                        <a:spcAft>
                          <a:spcPts val="0"/>
                        </a:spcAft>
                      </a:pPr>
                      <a:r>
                        <a:rPr lang="de-DE"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lnSpc>
                          <a:spcPct val="103000"/>
                        </a:lnSpc>
                        <a:spcAft>
                          <a:spcPts val="0"/>
                        </a:spcAft>
                      </a:pPr>
                      <a:r>
                        <a:rPr lang="de-DE" sz="1200" spc="-5"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extLst>
                  <a:ext uri="{0D108BD9-81ED-4DB2-BD59-A6C34878D82A}">
                    <a16:rowId xmlns:a16="http://schemas.microsoft.com/office/drawing/2014/main" val="10005"/>
                  </a:ext>
                </a:extLst>
              </a:tr>
              <a:tr h="379434">
                <a:tc>
                  <a:txBody>
                    <a:bodyPr/>
                    <a:lstStyle/>
                    <a:p>
                      <a:pPr marR="245110">
                        <a:lnSpc>
                          <a:spcPct val="104000"/>
                        </a:lnSpc>
                        <a:spcBef>
                          <a:spcPts val="600"/>
                        </a:spcBef>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Bef>
                          <a:spcPts val="600"/>
                        </a:spcBef>
                        <a:spcAft>
                          <a:spcPts val="0"/>
                        </a:spcAft>
                      </a:pPr>
                      <a:r>
                        <a:rPr lang="de-DE" sz="1400" b="1" kern="1200" dirty="0" err="1">
                          <a:solidFill>
                            <a:schemeClr val="lt1"/>
                          </a:solidFill>
                          <a:effectLst/>
                          <a:latin typeface="Arial" panose="020B0604020202020204" pitchFamily="34" charset="0"/>
                          <a:ea typeface="Arial Unicode MS" panose="020B0604020202020204" pitchFamily="34" charset="-128"/>
                          <a:cs typeface="Arial" panose="020B0604020202020204" pitchFamily="34" charset="0"/>
                        </a:rPr>
                        <a:t>Shelf</a:t>
                      </a:r>
                      <a:r>
                        <a:rPr lang="de-DE" sz="1400" b="1" kern="1200" baseline="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 </a:t>
                      </a:r>
                      <a:r>
                        <a:rPr lang="de-DE" sz="1400" b="1" kern="1200" baseline="0" dirty="0" err="1">
                          <a:solidFill>
                            <a:schemeClr val="lt1"/>
                          </a:solidFill>
                          <a:effectLst/>
                          <a:latin typeface="Arial" panose="020B0604020202020204" pitchFamily="34" charset="0"/>
                          <a:ea typeface="Arial Unicode MS" panose="020B0604020202020204" pitchFamily="34" charset="-128"/>
                          <a:cs typeface="Arial" panose="020B0604020202020204" pitchFamily="34" charset="0"/>
                        </a:rPr>
                        <a:t>life</a:t>
                      </a:r>
                      <a:endPar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lnSpc>
                          <a:spcPct val="103000"/>
                        </a:lnSpc>
                        <a:spcAft>
                          <a:spcPts val="0"/>
                        </a:spcAft>
                      </a:pPr>
                      <a:r>
                        <a:rPr lang="de-DE"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US" sz="1200" dirty="0">
                          <a:solidFill>
                            <a:srgbClr val="8F8F8F"/>
                          </a:solidFill>
                          <a:latin typeface="Arial" panose="020B0604020202020204" pitchFamily="34" charset="0"/>
                          <a:cs typeface="Arial" panose="020B0604020202020204" pitchFamily="34" charset="0"/>
                        </a:rPr>
                        <a:t>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gel ring has a shelf life of 36 months from the date of manufacture. The </a:t>
                      </a:r>
                      <a:r>
                        <a:rPr lang="en-US" sz="1200" dirty="0" err="1">
                          <a:solidFill>
                            <a:srgbClr val="8F8F8F"/>
                          </a:solidFill>
                          <a:latin typeface="Arial" panose="020B0604020202020204" pitchFamily="34" charset="0"/>
                          <a:cs typeface="Arial" panose="020B0604020202020204" pitchFamily="34" charset="0"/>
                        </a:rPr>
                        <a:t>MedibinoNeo</a:t>
                      </a:r>
                      <a:r>
                        <a:rPr lang="en-US" sz="1200" baseline="30000" dirty="0">
                          <a:solidFill>
                            <a:srgbClr val="8F8F8F"/>
                          </a:solidFill>
                          <a:latin typeface="Arial" panose="020B0604020202020204" pitchFamily="34" charset="0"/>
                          <a:cs typeface="Arial" panose="020B0604020202020204" pitchFamily="34" charset="0"/>
                        </a:rPr>
                        <a:t>®</a:t>
                      </a:r>
                      <a:r>
                        <a:rPr lang="en-US" sz="1200" dirty="0">
                          <a:solidFill>
                            <a:srgbClr val="8F8F8F"/>
                          </a:solidFill>
                          <a:latin typeface="Arial" panose="020B0604020202020204" pitchFamily="34" charset="0"/>
                          <a:cs typeface="Arial" panose="020B0604020202020204" pitchFamily="34" charset="0"/>
                        </a:rPr>
                        <a:t> </a:t>
                      </a:r>
                      <a:r>
                        <a:rPr lang="en-US" sz="1200" baseline="0" dirty="0">
                          <a:solidFill>
                            <a:srgbClr val="8F8F8F"/>
                          </a:solidFill>
                          <a:latin typeface="Arial" panose="020B0604020202020204" pitchFamily="34" charset="0"/>
                          <a:cs typeface="Arial" panose="020B0604020202020204" pitchFamily="34" charset="0"/>
                        </a:rPr>
                        <a:t> inner pillow</a:t>
                      </a:r>
                      <a:r>
                        <a:rPr lang="en-US" sz="1200" dirty="0">
                          <a:solidFill>
                            <a:srgbClr val="8F8F8F"/>
                          </a:solidFill>
                          <a:latin typeface="Arial" panose="020B0604020202020204" pitchFamily="34" charset="0"/>
                          <a:cs typeface="Arial" panose="020B0604020202020204" pitchFamily="34" charset="0"/>
                        </a:rPr>
                        <a:t> has a shelf life of 36 months from the date of manufacture.</a:t>
                      </a:r>
                    </a:p>
                  </a:txBody>
                  <a:tcPr marL="46044" marR="46044" marT="0" marB="0">
                    <a:solidFill>
                      <a:schemeClr val="bg1">
                        <a:lumMod val="95000"/>
                      </a:schemeClr>
                    </a:solidFill>
                  </a:tcPr>
                </a:tc>
                <a:extLst>
                  <a:ext uri="{0D108BD9-81ED-4DB2-BD59-A6C34878D82A}">
                    <a16:rowId xmlns:a16="http://schemas.microsoft.com/office/drawing/2014/main" val="10006"/>
                  </a:ext>
                </a:extLst>
              </a:tr>
              <a:tr h="95754">
                <a:tc>
                  <a:txBody>
                    <a:bodyPr/>
                    <a:lstStyle/>
                    <a:p>
                      <a:pPr marR="245110">
                        <a:lnSpc>
                          <a:spcPct val="104000"/>
                        </a:lnSpc>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Aft>
                          <a:spcPts val="0"/>
                        </a:spcAft>
                      </a:pPr>
                      <a:r>
                        <a:rPr lang="en-US"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 </a:t>
                      </a:r>
                      <a:endPar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lnSpc>
                          <a:spcPct val="103000"/>
                        </a:lnSpc>
                        <a:spcAft>
                          <a:spcPts val="0"/>
                        </a:spcAft>
                      </a:pPr>
                      <a:r>
                        <a:rPr lang="en-US"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lnSpc>
                          <a:spcPct val="103000"/>
                        </a:lnSpc>
                        <a:spcAft>
                          <a:spcPts val="0"/>
                        </a:spcAft>
                      </a:pPr>
                      <a:r>
                        <a:rPr lang="en-US" sz="1200" spc="-5"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extLst>
                  <a:ext uri="{0D108BD9-81ED-4DB2-BD59-A6C34878D82A}">
                    <a16:rowId xmlns:a16="http://schemas.microsoft.com/office/drawing/2014/main" val="10007"/>
                  </a:ext>
                </a:extLst>
              </a:tr>
              <a:tr h="317701">
                <a:tc>
                  <a:txBody>
                    <a:bodyPr/>
                    <a:lstStyle/>
                    <a:p>
                      <a:pPr marR="245110">
                        <a:lnSpc>
                          <a:spcPct val="104000"/>
                        </a:lnSpc>
                        <a:spcBef>
                          <a:spcPts val="600"/>
                        </a:spcBef>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Bef>
                          <a:spcPts val="600"/>
                        </a:spcBef>
                        <a:spcAft>
                          <a:spcPts val="0"/>
                        </a:spcAft>
                      </a:pPr>
                      <a:r>
                        <a:rPr lang="en-US"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Expiry date</a:t>
                      </a:r>
                      <a:endPar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lnSpc>
                          <a:spcPct val="103000"/>
                        </a:lnSpc>
                        <a:spcAft>
                          <a:spcPts val="0"/>
                        </a:spcAft>
                      </a:pPr>
                      <a:r>
                        <a:rPr lang="en-US"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tc>
                  <a:txBody>
                    <a:bodyPr/>
                    <a:lstStyle/>
                    <a:p>
                      <a:pPr>
                        <a:spcAft>
                          <a:spcPts val="300"/>
                        </a:spcAft>
                      </a:pPr>
                      <a:r>
                        <a:rPr lang="en-US" sz="1200" dirty="0">
                          <a:solidFill>
                            <a:srgbClr val="8F8F8F"/>
                          </a:solidFill>
                          <a:latin typeface="Arial" panose="020B0604020202020204" pitchFamily="34" charset="0"/>
                          <a:cs typeface="Arial" panose="020B0604020202020204" pitchFamily="34" charset="0"/>
                        </a:rPr>
                        <a:t>The maximum period of use for gel ring and inner pillow is 12 months after first use.</a:t>
                      </a:r>
                    </a:p>
                  </a:txBody>
                  <a:tcPr marL="46044" marR="46044" marT="0" marB="0">
                    <a:solidFill>
                      <a:schemeClr val="bg1">
                        <a:lumMod val="95000"/>
                      </a:schemeClr>
                    </a:solidFill>
                  </a:tcPr>
                </a:tc>
                <a:extLst>
                  <a:ext uri="{0D108BD9-81ED-4DB2-BD59-A6C34878D82A}">
                    <a16:rowId xmlns:a16="http://schemas.microsoft.com/office/drawing/2014/main" val="10008"/>
                  </a:ext>
                </a:extLst>
              </a:tr>
              <a:tr h="92087">
                <a:tc>
                  <a:txBody>
                    <a:bodyPr/>
                    <a:lstStyle/>
                    <a:p>
                      <a:pPr marR="245110">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Aft>
                          <a:spcPts val="0"/>
                        </a:spcAft>
                      </a:pPr>
                      <a:r>
                        <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 </a:t>
                      </a:r>
                    </a:p>
                  </a:txBody>
                  <a:tcPr marL="46044" marR="46044" marT="0" marB="0">
                    <a:solidFill>
                      <a:srgbClr val="AFD2CD"/>
                    </a:solidFill>
                  </a:tcPr>
                </a:tc>
                <a:tc>
                  <a:txBody>
                    <a:bodyPr/>
                    <a:lstStyle/>
                    <a:p>
                      <a:pPr marR="245110">
                        <a:spcAft>
                          <a:spcPts val="0"/>
                        </a:spcAft>
                      </a:pPr>
                      <a:r>
                        <a:rPr lang="de-DE"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spcAft>
                          <a:spcPts val="0"/>
                        </a:spcAft>
                      </a:pPr>
                      <a:r>
                        <a:rPr lang="de-DE" sz="1200" spc="-5"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extLst>
                  <a:ext uri="{0D108BD9-81ED-4DB2-BD59-A6C34878D82A}">
                    <a16:rowId xmlns:a16="http://schemas.microsoft.com/office/drawing/2014/main" val="10009"/>
                  </a:ext>
                </a:extLst>
              </a:tr>
              <a:tr h="569150">
                <a:tc>
                  <a:txBody>
                    <a:bodyPr/>
                    <a:lstStyle/>
                    <a:p>
                      <a:pPr marR="245110">
                        <a:lnSpc>
                          <a:spcPct val="104000"/>
                        </a:lnSpc>
                        <a:spcBef>
                          <a:spcPts val="600"/>
                        </a:spcBef>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Bef>
                          <a:spcPts val="600"/>
                        </a:spcBef>
                        <a:spcAft>
                          <a:spcPts val="0"/>
                        </a:spcAft>
                      </a:pPr>
                      <a:r>
                        <a:rPr lang="de-DE" sz="1400" b="1" kern="1200" dirty="0" err="1">
                          <a:solidFill>
                            <a:schemeClr val="lt1"/>
                          </a:solidFill>
                          <a:effectLst/>
                          <a:latin typeface="Arial" panose="020B0604020202020204" pitchFamily="34" charset="0"/>
                          <a:ea typeface="Arial Unicode MS" panose="020B0604020202020204" pitchFamily="34" charset="-128"/>
                          <a:cs typeface="Arial" panose="020B0604020202020204" pitchFamily="34" charset="0"/>
                        </a:rPr>
                        <a:t>During</a:t>
                      </a:r>
                      <a:r>
                        <a:rPr lang="de-DE" sz="1400" b="1" kern="1200" baseline="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 </a:t>
                      </a:r>
                      <a:r>
                        <a:rPr lang="de-DE" sz="1400" b="1" kern="1200" baseline="0" dirty="0" err="1">
                          <a:solidFill>
                            <a:schemeClr val="lt1"/>
                          </a:solidFill>
                          <a:effectLst/>
                          <a:latin typeface="Arial" panose="020B0604020202020204" pitchFamily="34" charset="0"/>
                          <a:ea typeface="Arial Unicode MS" panose="020B0604020202020204" pitchFamily="34" charset="-128"/>
                          <a:cs typeface="Arial" panose="020B0604020202020204" pitchFamily="34" charset="0"/>
                        </a:rPr>
                        <a:t>storage</a:t>
                      </a:r>
                      <a:endPar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lnSpc>
                          <a:spcPct val="103000"/>
                        </a:lnSpc>
                        <a:spcAft>
                          <a:spcPts val="0"/>
                        </a:spcAft>
                      </a:pPr>
                      <a:r>
                        <a:rPr lang="en-US"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tc>
                  <a:txBody>
                    <a:bodyPr/>
                    <a:lstStyle/>
                    <a:p>
                      <a:pPr marR="245110">
                        <a:lnSpc>
                          <a:spcPct val="103000"/>
                        </a:lnSpc>
                        <a:spcAft>
                          <a:spcPts val="0"/>
                        </a:spcAft>
                      </a:pPr>
                      <a:r>
                        <a:rPr lang="en-US" sz="1200" dirty="0" err="1">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Medibino</a:t>
                      </a:r>
                      <a:r>
                        <a:rPr lang="en-US"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gel ring: The permissible humidity range during transport and storage is 10% to 90% (non-condensing). The permissible ambient air pressure is 700 </a:t>
                      </a:r>
                      <a:r>
                        <a:rPr lang="en-US" sz="1200" dirty="0" err="1">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hPa</a:t>
                      </a:r>
                      <a:r>
                        <a:rPr lang="en-US"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to 1060 </a:t>
                      </a:r>
                      <a:r>
                        <a:rPr lang="en-US" sz="1200" dirty="0" err="1">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hPa</a:t>
                      </a:r>
                      <a:r>
                        <a:rPr lang="en-US"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Please protect from intense sunlight, store in the dark.</a:t>
                      </a:r>
                      <a:endParaRPr lang="de-DE"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extLst>
                  <a:ext uri="{0D108BD9-81ED-4DB2-BD59-A6C34878D82A}">
                    <a16:rowId xmlns:a16="http://schemas.microsoft.com/office/drawing/2014/main" val="10010"/>
                  </a:ext>
                </a:extLst>
              </a:tr>
              <a:tr h="730261">
                <a:tc>
                  <a:txBody>
                    <a:bodyPr/>
                    <a:lstStyle/>
                    <a:p>
                      <a:pPr marR="245110">
                        <a:lnSpc>
                          <a:spcPct val="104000"/>
                        </a:lnSpc>
                        <a:spcBef>
                          <a:spcPts val="600"/>
                        </a:spcBef>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Bef>
                          <a:spcPts val="600"/>
                        </a:spcBef>
                        <a:spcAft>
                          <a:spcPts val="0"/>
                        </a:spcAft>
                      </a:pPr>
                      <a:r>
                        <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 </a:t>
                      </a:r>
                    </a:p>
                  </a:txBody>
                  <a:tcPr marL="46044" marR="46044" marT="0" marB="0">
                    <a:solidFill>
                      <a:srgbClr val="AFD2CD"/>
                    </a:solidFill>
                  </a:tcPr>
                </a:tc>
                <a:tc>
                  <a:txBody>
                    <a:bodyPr/>
                    <a:lstStyle/>
                    <a:p>
                      <a:pPr marR="245110">
                        <a:lnSpc>
                          <a:spcPct val="103000"/>
                        </a:lnSpc>
                        <a:spcAft>
                          <a:spcPts val="0"/>
                        </a:spcAft>
                      </a:pPr>
                      <a:r>
                        <a:rPr lang="de-DE"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tc>
                  <a:txBody>
                    <a:bodyPr/>
                    <a:lstStyle/>
                    <a:p>
                      <a:pPr>
                        <a:lnSpc>
                          <a:spcPct val="115000"/>
                        </a:lnSpc>
                        <a:spcBef>
                          <a:spcPts val="1090"/>
                        </a:spcBef>
                        <a:spcAft>
                          <a:spcPts val="0"/>
                        </a:spcAft>
                      </a:pPr>
                      <a:r>
                        <a:rPr lang="en-US" sz="1200" dirty="0" err="1">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Medibino</a:t>
                      </a:r>
                      <a:r>
                        <a:rPr lang="en-US"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NEO inner cushion and </a:t>
                      </a:r>
                      <a:r>
                        <a:rPr lang="en-US" sz="1200" dirty="0" err="1">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MedibinoNEO</a:t>
                      </a:r>
                      <a:r>
                        <a:rPr lang="en-US"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cover with soft granulate: For longer storage, temperatures above +30° C should be avoided. Due to the granulate, the inner cushion should be stored in conditions with a relative humidity below 65%. Storage should not take place outdoors.</a:t>
                      </a:r>
                      <a:endParaRPr lang="de-DE"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extLst>
                  <a:ext uri="{0D108BD9-81ED-4DB2-BD59-A6C34878D82A}">
                    <a16:rowId xmlns:a16="http://schemas.microsoft.com/office/drawing/2014/main" val="10011"/>
                  </a:ext>
                </a:extLst>
              </a:tr>
              <a:tr h="409874">
                <a:tc>
                  <a:txBody>
                    <a:bodyPr/>
                    <a:lstStyle/>
                    <a:p>
                      <a:pPr marR="245110">
                        <a:lnSpc>
                          <a:spcPct val="104000"/>
                        </a:lnSpc>
                        <a:spcBef>
                          <a:spcPts val="600"/>
                        </a:spcBef>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Bef>
                          <a:spcPts val="600"/>
                        </a:spcBef>
                        <a:spcAft>
                          <a:spcPts val="0"/>
                        </a:spcAft>
                      </a:pPr>
                      <a:r>
                        <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 </a:t>
                      </a:r>
                    </a:p>
                  </a:txBody>
                  <a:tcPr marL="46044" marR="46044" marT="0" marB="0">
                    <a:solidFill>
                      <a:srgbClr val="AFD2CD"/>
                    </a:solidFill>
                  </a:tcPr>
                </a:tc>
                <a:tc>
                  <a:txBody>
                    <a:bodyPr/>
                    <a:lstStyle/>
                    <a:p>
                      <a:pPr marR="245110">
                        <a:lnSpc>
                          <a:spcPct val="104000"/>
                        </a:lnSpc>
                        <a:spcBef>
                          <a:spcPts val="1200"/>
                        </a:spcBef>
                        <a:spcAft>
                          <a:spcPts val="0"/>
                        </a:spcAft>
                      </a:pPr>
                      <a:r>
                        <a:rPr lang="en-US"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tc>
                  <a:txBody>
                    <a:bodyPr/>
                    <a:lstStyle/>
                    <a:p>
                      <a:pPr>
                        <a:lnSpc>
                          <a:spcPct val="115000"/>
                        </a:lnSpc>
                        <a:spcBef>
                          <a:spcPts val="1090"/>
                        </a:spcBef>
                        <a:spcAft>
                          <a:spcPts val="0"/>
                        </a:spcAft>
                      </a:pPr>
                      <a:r>
                        <a:rPr lang="en-US"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Textile components: The textile components should be protected from excessive sunlight.</a:t>
                      </a:r>
                      <a:endParaRPr lang="de-DE"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extLst>
                  <a:ext uri="{0D108BD9-81ED-4DB2-BD59-A6C34878D82A}">
                    <a16:rowId xmlns:a16="http://schemas.microsoft.com/office/drawing/2014/main" val="10012"/>
                  </a:ext>
                </a:extLst>
              </a:tr>
              <a:tr h="92087">
                <a:tc>
                  <a:txBody>
                    <a:bodyPr/>
                    <a:lstStyle/>
                    <a:p>
                      <a:pPr marR="245110">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Aft>
                          <a:spcPts val="0"/>
                        </a:spcAft>
                      </a:pPr>
                      <a:r>
                        <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rPr>
                        <a:t> </a:t>
                      </a:r>
                    </a:p>
                  </a:txBody>
                  <a:tcPr marL="46044" marR="46044" marT="0" marB="0">
                    <a:solidFill>
                      <a:srgbClr val="AFD2CD"/>
                    </a:solidFill>
                  </a:tcPr>
                </a:tc>
                <a:tc>
                  <a:txBody>
                    <a:bodyPr/>
                    <a:lstStyle/>
                    <a:p>
                      <a:pPr marR="245110">
                        <a:spcAft>
                          <a:spcPts val="0"/>
                        </a:spcAft>
                      </a:pPr>
                      <a:r>
                        <a:rPr lang="de-DE"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spcAft>
                          <a:spcPts val="0"/>
                        </a:spcAft>
                      </a:pPr>
                      <a:r>
                        <a:rPr lang="de-DE" sz="1200" spc="-5"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extLst>
                  <a:ext uri="{0D108BD9-81ED-4DB2-BD59-A6C34878D82A}">
                    <a16:rowId xmlns:a16="http://schemas.microsoft.com/office/drawing/2014/main" val="10013"/>
                  </a:ext>
                </a:extLst>
              </a:tr>
              <a:tr h="184175">
                <a:tc>
                  <a:txBody>
                    <a:bodyPr/>
                    <a:lstStyle/>
                    <a:p>
                      <a:pPr marR="245110">
                        <a:spcAft>
                          <a:spcPts val="0"/>
                        </a:spcAft>
                      </a:pP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solidFill>
                  </a:tcPr>
                </a:tc>
                <a:tc>
                  <a:txBody>
                    <a:bodyPr/>
                    <a:lstStyle/>
                    <a:p>
                      <a:pPr marL="0" marR="245110" algn="l" defTabSz="914400" rtl="0" eaLnBrk="1" latinLnBrk="0" hangingPunct="1">
                        <a:lnSpc>
                          <a:spcPct val="103000"/>
                        </a:lnSpc>
                        <a:spcAft>
                          <a:spcPts val="0"/>
                        </a:spcAft>
                      </a:pPr>
                      <a:r>
                        <a:rPr lang="de-DE" sz="1400" b="1" kern="1200" dirty="0" err="1">
                          <a:solidFill>
                            <a:schemeClr val="lt1"/>
                          </a:solidFill>
                          <a:effectLst/>
                          <a:latin typeface="Arial" panose="020B0604020202020204" pitchFamily="34" charset="0"/>
                          <a:ea typeface="Arial Unicode MS" panose="020B0604020202020204" pitchFamily="34" charset="-128"/>
                          <a:cs typeface="Arial" panose="020B0604020202020204" pitchFamily="34" charset="0"/>
                        </a:rPr>
                        <a:t>Disposal</a:t>
                      </a:r>
                      <a:endParaRPr lang="de-DE" sz="1400" b="1" kern="1200" dirty="0">
                        <a:solidFill>
                          <a:schemeClr val="lt1"/>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rgbClr val="AFD2CD"/>
                    </a:solidFill>
                  </a:tcPr>
                </a:tc>
                <a:tc>
                  <a:txBody>
                    <a:bodyPr/>
                    <a:lstStyle/>
                    <a:p>
                      <a:pPr marR="245110">
                        <a:spcAft>
                          <a:spcPts val="0"/>
                        </a:spcAft>
                      </a:pPr>
                      <a:r>
                        <a:rPr lang="en-US" sz="1200" spc="-5" dirty="0">
                          <a:effectLst/>
                          <a:latin typeface="Arial" panose="020B0604020202020204" pitchFamily="34" charset="0"/>
                          <a:ea typeface="Arial Unicode MS" panose="020B0604020202020204" pitchFamily="34" charset="-128"/>
                          <a:cs typeface="Arial" panose="020B0604020202020204" pitchFamily="34" charset="0"/>
                        </a:rPr>
                        <a:t> </a:t>
                      </a:r>
                      <a:endParaRPr lang="de-DE" sz="1200" dirty="0">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tc>
                  <a:txBody>
                    <a:bodyPr/>
                    <a:lstStyle/>
                    <a:p>
                      <a:pPr marR="245110">
                        <a:spcAft>
                          <a:spcPts val="0"/>
                        </a:spcAft>
                      </a:pPr>
                      <a:r>
                        <a:rPr lang="en-US"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The </a:t>
                      </a:r>
                      <a:r>
                        <a:rPr lang="en-US" sz="1200" dirty="0" err="1">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MedibinoNeo</a:t>
                      </a:r>
                      <a:r>
                        <a:rPr lang="en-US"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rPr>
                        <a:t>® and the packaging can be disposed of with the recyclable waste.</a:t>
                      </a:r>
                      <a:endParaRPr lang="de-DE" sz="1200" dirty="0">
                        <a:solidFill>
                          <a:schemeClr val="tx1">
                            <a:lumMod val="50000"/>
                            <a:lumOff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46044" marR="46044" marT="0" marB="0">
                    <a:solidFill>
                      <a:schemeClr val="bg1">
                        <a:lumMod val="95000"/>
                      </a:schemeClr>
                    </a:solidFill>
                  </a:tcPr>
                </a:tc>
                <a:extLst>
                  <a:ext uri="{0D108BD9-81ED-4DB2-BD59-A6C34878D82A}">
                    <a16:rowId xmlns:a16="http://schemas.microsoft.com/office/drawing/2014/main" val="10014"/>
                  </a:ext>
                </a:extLst>
              </a:tr>
            </a:tbl>
          </a:graphicData>
        </a:graphic>
      </p:graphicFrame>
      <p:sp>
        <p:nvSpPr>
          <p:cNvPr id="5" name="Rechteck 4"/>
          <p:cNvSpPr/>
          <p:nvPr/>
        </p:nvSpPr>
        <p:spPr>
          <a:xfrm>
            <a:off x="582585" y="3762207"/>
            <a:ext cx="702644" cy="49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572682" y="4411645"/>
            <a:ext cx="702644" cy="49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511" y="4477084"/>
            <a:ext cx="635000" cy="406400"/>
          </a:xfrm>
          <a:prstGeom prst="rect">
            <a:avLst/>
          </a:prstGeom>
          <a:noFill/>
        </p:spPr>
      </p:pic>
      <p:pic>
        <p:nvPicPr>
          <p:cNvPr id="28" name="Grafik 27" descr="Verwendungsdauer – Wikipedia"/>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854" y="3762207"/>
            <a:ext cx="258300" cy="386281"/>
          </a:xfrm>
          <a:prstGeom prst="rect">
            <a:avLst/>
          </a:prstGeom>
          <a:noFill/>
          <a:ln>
            <a:noFill/>
          </a:ln>
        </p:spPr>
      </p:pic>
      <p:sp>
        <p:nvSpPr>
          <p:cNvPr id="33" name="Rechteck 32"/>
          <p:cNvSpPr/>
          <p:nvPr/>
        </p:nvSpPr>
        <p:spPr>
          <a:xfrm>
            <a:off x="538825" y="6253931"/>
            <a:ext cx="702644" cy="49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image14.png" descr="Mülltonne.png"/>
          <p:cNvPicPr/>
          <p:nvPr/>
        </p:nvPicPr>
        <p:blipFill>
          <a:blip r:embed="rId4" cstate="email">
            <a:extLst>
              <a:ext uri="{28A0092B-C50C-407E-A947-70E740481C1C}">
                <a14:useLocalDpi xmlns:a14="http://schemas.microsoft.com/office/drawing/2010/main"/>
              </a:ext>
            </a:extLst>
          </a:blip>
          <a:stretch>
            <a:fillRect/>
          </a:stretch>
        </p:blipFill>
        <p:spPr>
          <a:xfrm>
            <a:off x="777038" y="6334593"/>
            <a:ext cx="226218" cy="335714"/>
          </a:xfrm>
          <a:prstGeom prst="rect">
            <a:avLst/>
          </a:prstGeom>
        </p:spPr>
      </p:pic>
      <p:sp>
        <p:nvSpPr>
          <p:cNvPr id="34" name="Rechteck 33"/>
          <p:cNvSpPr/>
          <p:nvPr/>
        </p:nvSpPr>
        <p:spPr>
          <a:xfrm>
            <a:off x="582585" y="3107990"/>
            <a:ext cx="702644" cy="49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descr="Verwendbar bis"/>
          <p:cNvPicPr/>
          <p:nvPr/>
        </p:nvPicPr>
        <p:blipFill>
          <a:blip r:embed="rId5" cstate="email">
            <a:extLst>
              <a:ext uri="{28A0092B-C50C-407E-A947-70E740481C1C}">
                <a14:useLocalDpi xmlns:a14="http://schemas.microsoft.com/office/drawing/2010/main"/>
              </a:ext>
            </a:extLst>
          </a:blip>
          <a:srcRect/>
          <a:stretch>
            <a:fillRect/>
          </a:stretch>
        </p:blipFill>
        <p:spPr bwMode="auto">
          <a:xfrm>
            <a:off x="791086" y="3159125"/>
            <a:ext cx="323850" cy="269875"/>
          </a:xfrm>
          <a:prstGeom prst="rect">
            <a:avLst/>
          </a:prstGeom>
          <a:noFill/>
          <a:ln>
            <a:noFill/>
          </a:ln>
        </p:spPr>
      </p:pic>
      <p:sp>
        <p:nvSpPr>
          <p:cNvPr id="35" name="Rechteck 34"/>
          <p:cNvSpPr/>
          <p:nvPr/>
        </p:nvSpPr>
        <p:spPr>
          <a:xfrm>
            <a:off x="635511" y="1871445"/>
            <a:ext cx="702644" cy="49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p:cNvPicPr/>
          <p:nvPr/>
        </p:nvPicPr>
        <p:blipFill>
          <a:blip r:embed="rId2" cstate="email">
            <a:extLst>
              <a:ext uri="{28A0092B-C50C-407E-A947-70E740481C1C}">
                <a14:useLocalDpi xmlns:a14="http://schemas.microsoft.com/office/drawing/2010/main"/>
              </a:ext>
            </a:extLst>
          </a:blip>
          <a:srcRect/>
          <a:stretch>
            <a:fillRect/>
          </a:stretch>
        </p:blipFill>
        <p:spPr bwMode="auto">
          <a:xfrm>
            <a:off x="650229" y="1916764"/>
            <a:ext cx="635000" cy="406400"/>
          </a:xfrm>
          <a:prstGeom prst="rect">
            <a:avLst/>
          </a:prstGeom>
          <a:noFill/>
        </p:spPr>
      </p:pic>
      <p:sp>
        <p:nvSpPr>
          <p:cNvPr id="36" name="Rechteck 35"/>
          <p:cNvSpPr/>
          <p:nvPr/>
        </p:nvSpPr>
        <p:spPr>
          <a:xfrm>
            <a:off x="616407" y="1170795"/>
            <a:ext cx="702644" cy="49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image12.png" descr="Maßband.png"/>
          <p:cNvPicPr/>
          <p:nvPr/>
        </p:nvPicPr>
        <p:blipFill>
          <a:blip r:embed="rId6" cstate="email">
            <a:extLst>
              <a:ext uri="{28A0092B-C50C-407E-A947-70E740481C1C}">
                <a14:useLocalDpi xmlns:a14="http://schemas.microsoft.com/office/drawing/2010/main"/>
              </a:ext>
            </a:extLst>
          </a:blip>
          <a:stretch>
            <a:fillRect/>
          </a:stretch>
        </p:blipFill>
        <p:spPr>
          <a:xfrm>
            <a:off x="823729" y="1275314"/>
            <a:ext cx="288000" cy="288000"/>
          </a:xfrm>
          <a:prstGeom prst="rect">
            <a:avLst/>
          </a:prstGeom>
        </p:spPr>
      </p:pic>
    </p:spTree>
    <p:extLst>
      <p:ext uri="{BB962C8B-B14F-4D97-AF65-F5344CB8AC3E}">
        <p14:creationId xmlns:p14="http://schemas.microsoft.com/office/powerpoint/2010/main" val="2489141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endParaRPr lang="de-DE" sz="2800" cap="small" dirty="0">
              <a:solidFill>
                <a:srgbClr val="919191"/>
              </a:solidFill>
              <a:latin typeface="+mj-lt"/>
              <a:ea typeface="Arial Unicode MS" panose="020B0604020202020204" pitchFamily="34" charset="-128"/>
              <a:cs typeface="Arial Unicode MS" panose="020B0604020202020204" pitchFamily="34" charset="-128"/>
            </a:endParaRPr>
          </a:p>
          <a:p>
            <a:pPr algn="ctr"/>
            <a:r>
              <a:rPr lang="en-GB" sz="2800" cap="small" dirty="0">
                <a:solidFill>
                  <a:srgbClr val="919191"/>
                </a:solidFill>
                <a:latin typeface="+mj-lt"/>
                <a:ea typeface="Arial Unicode MS" panose="020B0604020202020204" pitchFamily="34" charset="-128"/>
                <a:cs typeface="Arial Unicode MS" panose="020B0604020202020204" pitchFamily="34" charset="-128"/>
              </a:rPr>
              <a:t>Manufacturer´s declaration</a:t>
            </a:r>
          </a:p>
          <a:p>
            <a:pPr algn="ctr"/>
            <a:endParaRPr lang="de-DE" sz="2000" dirty="0">
              <a:solidFill>
                <a:srgbClr val="919191"/>
              </a:solidFill>
              <a:latin typeface="+mj-lt"/>
              <a:ea typeface="Arial Unicode MS" panose="020B0604020202020204" pitchFamily="34" charset="-128"/>
              <a:cs typeface="Arial Unicode MS" panose="020B0604020202020204" pitchFamily="34" charset="-128"/>
            </a:endParaRPr>
          </a:p>
        </p:txBody>
      </p:sp>
      <p:sp>
        <p:nvSpPr>
          <p:cNvPr id="16" name="Textfeld 15">
            <a:extLst>
              <a:ext uri="{FF2B5EF4-FFF2-40B4-BE49-F238E27FC236}">
                <a16:creationId xmlns:a16="http://schemas.microsoft.com/office/drawing/2014/main" id="{884B8CAF-B0AC-462C-9FE5-486FDBBCFCAE}"/>
              </a:ext>
            </a:extLst>
          </p:cNvPr>
          <p:cNvSpPr txBox="1"/>
          <p:nvPr/>
        </p:nvSpPr>
        <p:spPr>
          <a:xfrm>
            <a:off x="689112" y="1400459"/>
            <a:ext cx="10813774" cy="2232919"/>
          </a:xfrm>
          <a:prstGeom prst="rect">
            <a:avLst/>
          </a:prstGeom>
          <a:noFill/>
        </p:spPr>
        <p:txBody>
          <a:bodyPr wrap="square" rtlCol="0">
            <a:spAutoFit/>
          </a:bodyPr>
          <a:lstStyle/>
          <a:p>
            <a:pPr>
              <a:lnSpc>
                <a:spcPct val="115000"/>
              </a:lnSpc>
              <a:spcBef>
                <a:spcPts val="300"/>
              </a:spcBef>
            </a:pPr>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Within the scope of the statutory provisions, Kluba Medical GmbH warrants the </a:t>
            </a:r>
            <a:r>
              <a:rPr lang="en-US" sz="1200" dirty="0" err="1">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MedibinoNEO</a:t>
            </a:r>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 product to the original purchaser for a period of two years from the date of purchase that the product was free from material defects at the time of delivery. Excluded from the warranty obligation are damages caused by wear and tear, by intent as well as by negligent or improper use. Likewise, no liability whatsoever is accepted for any form of intervention, modifications, extensions, repairs and maintenance work carried out by persons not </a:t>
            </a:r>
            <a:r>
              <a:rPr lang="en-US" sz="1200" dirty="0" err="1">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authorised</a:t>
            </a:r>
            <a:r>
              <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 by us. Accessories or spare parts that come from other manufacturers and have not been approved by us must not be used during operation.</a:t>
            </a:r>
            <a:endParaRPr lang="de-DE"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endParaRPr>
          </a:p>
          <a:p>
            <a:pPr>
              <a:lnSpc>
                <a:spcPct val="115000"/>
              </a:lnSpc>
              <a:spcBef>
                <a:spcPts val="300"/>
              </a:spcBef>
            </a:pPr>
            <a:endParaRPr lang="en-US"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endParaRPr>
          </a:p>
          <a:p>
            <a:pPr>
              <a:lnSpc>
                <a:spcPct val="115000"/>
              </a:lnSpc>
              <a:spcBef>
                <a:spcPts val="300"/>
              </a:spcBef>
            </a:pPr>
            <a:r>
              <a:rPr lang="en-US" sz="2000" b="1"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The Kluba Medical team wishes you much success with the product!</a:t>
            </a:r>
            <a:endParaRPr lang="de-DE" sz="2000" b="1"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endParaRPr>
          </a:p>
          <a:p>
            <a:pPr>
              <a:lnSpc>
                <a:spcPct val="115000"/>
              </a:lnSpc>
              <a:spcBef>
                <a:spcPts val="300"/>
              </a:spcBef>
            </a:pPr>
            <a:endParaRPr lang="de-DE" sz="1200" dirty="0">
              <a:solidFill>
                <a:schemeClr val="tx1">
                  <a:lumMod val="50000"/>
                  <a:lumOff val="50000"/>
                </a:schemeClr>
              </a:solidFill>
              <a:latin typeface="Arial" panose="020B0604020202020204" pitchFamily="34" charset="0"/>
              <a:ea typeface="Arial Unicode MS" panose="020B0604020202020204" pitchFamily="34" charset="-128"/>
              <a:cs typeface="Arial" panose="020B0604020202020204" pitchFamily="34" charset="0"/>
            </a:endParaRPr>
          </a:p>
          <a:p>
            <a:r>
              <a:rPr lang="de-DE"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50888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7458" y="0"/>
            <a:ext cx="10288038" cy="6858000"/>
          </a:xfrm>
          <a:prstGeom prst="rect">
            <a:avLst/>
          </a:prstGeom>
        </p:spPr>
      </p:pic>
      <p:sp>
        <p:nvSpPr>
          <p:cNvPr id="2" name="Rechteck 1"/>
          <p:cNvSpPr/>
          <p:nvPr/>
        </p:nvSpPr>
        <p:spPr>
          <a:xfrm>
            <a:off x="8340080" y="0"/>
            <a:ext cx="3851920" cy="6858000"/>
          </a:xfrm>
          <a:prstGeom prst="rect">
            <a:avLst/>
          </a:prstGeom>
          <a:solidFill>
            <a:srgbClr val="AF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8530580" y="120273"/>
            <a:ext cx="3559820" cy="6247864"/>
          </a:xfrm>
          <a:prstGeom prst="rect">
            <a:avLst/>
          </a:prstGeom>
        </p:spPr>
        <p:txBody>
          <a:bodyPr wrap="square" anchor="t">
            <a:spAutoFit/>
          </a:bodyPr>
          <a:lstStyle/>
          <a:p>
            <a:endParaRPr lang="de-DE" sz="2400" dirty="0"/>
          </a:p>
          <a:p>
            <a:endParaRPr lang="de-DE" sz="2400" dirty="0"/>
          </a:p>
          <a:p>
            <a:endParaRPr lang="de-DE" sz="2400" dirty="0"/>
          </a:p>
          <a:p>
            <a:endParaRPr lang="de-DE" sz="2400" dirty="0"/>
          </a:p>
          <a:p>
            <a:endParaRPr lang="de-DE" sz="2400" dirty="0"/>
          </a:p>
          <a:p>
            <a:endParaRPr lang="de-DE" sz="4000" dirty="0">
              <a:solidFill>
                <a:schemeClr val="bg1"/>
              </a:solidFill>
              <a:latin typeface="Barcelony" pitchFamily="2" charset="0"/>
            </a:endParaRPr>
          </a:p>
          <a:p>
            <a:endParaRPr lang="de-DE" sz="4000" dirty="0">
              <a:solidFill>
                <a:schemeClr val="bg1"/>
              </a:solidFill>
              <a:latin typeface="Barcelony" pitchFamily="2" charset="0"/>
            </a:endParaRPr>
          </a:p>
          <a:p>
            <a:endParaRPr lang="de-DE" sz="4000" dirty="0">
              <a:solidFill>
                <a:schemeClr val="bg1"/>
              </a:solidFill>
              <a:latin typeface="Barcelony" pitchFamily="2" charset="0"/>
            </a:endParaRPr>
          </a:p>
          <a:p>
            <a:endParaRPr lang="de-DE" sz="4000" dirty="0">
              <a:solidFill>
                <a:schemeClr val="bg1"/>
              </a:solidFill>
              <a:latin typeface="Barcelony" pitchFamily="2" charset="0"/>
            </a:endParaRPr>
          </a:p>
          <a:p>
            <a:r>
              <a:rPr lang="en-GB" sz="4000" dirty="0">
                <a:solidFill>
                  <a:schemeClr val="bg1"/>
                </a:solidFill>
                <a:latin typeface="Barcelony" pitchFamily="2" charset="0"/>
              </a:rPr>
              <a:t>For what’s worth </a:t>
            </a:r>
            <a:r>
              <a:rPr lang="en-GB" sz="4000">
                <a:solidFill>
                  <a:schemeClr val="bg1"/>
                </a:solidFill>
                <a:latin typeface="Barcelony" pitchFamily="2" charset="0"/>
              </a:rPr>
              <a:t>protecting the most </a:t>
            </a:r>
            <a:r>
              <a:rPr lang="en-GB" sz="4000" dirty="0">
                <a:solidFill>
                  <a:schemeClr val="bg1"/>
                </a:solidFill>
                <a:latin typeface="Barcelony" pitchFamily="2" charset="0"/>
              </a:rPr>
              <a:t>in life</a:t>
            </a:r>
          </a:p>
        </p:txBody>
      </p:sp>
      <p:sp>
        <p:nvSpPr>
          <p:cNvPr id="6" name="Textfeld 5"/>
          <p:cNvSpPr txBox="1"/>
          <p:nvPr/>
        </p:nvSpPr>
        <p:spPr>
          <a:xfrm>
            <a:off x="674244" y="3750765"/>
            <a:ext cx="5742057" cy="3108543"/>
          </a:xfrm>
          <a:prstGeom prst="rect">
            <a:avLst/>
          </a:prstGeom>
          <a:solidFill>
            <a:srgbClr val="AFD2CD">
              <a:alpha val="71000"/>
            </a:srgbClr>
          </a:solidFill>
        </p:spPr>
        <p:txBody>
          <a:bodyPr wrap="square" rtlCol="0" anchor="t">
            <a:spAutoFit/>
          </a:bodyPr>
          <a:lstStyle/>
          <a:p>
            <a:pPr algn="ctr"/>
            <a:r>
              <a:rPr lang="en-GB" sz="2800" cap="small" dirty="0">
                <a:solidFill>
                  <a:schemeClr val="tx1">
                    <a:lumMod val="65000"/>
                    <a:lumOff val="35000"/>
                  </a:schemeClr>
                </a:solidFill>
                <a:latin typeface="+mj-lt"/>
              </a:rPr>
              <a:t>Kluba Medical GmbH</a:t>
            </a:r>
          </a:p>
          <a:p>
            <a:pPr algn="ctr"/>
            <a:r>
              <a:rPr lang="en-GB" sz="2800" cap="small" dirty="0" err="1">
                <a:solidFill>
                  <a:schemeClr val="tx1">
                    <a:lumMod val="65000"/>
                    <a:lumOff val="35000"/>
                  </a:schemeClr>
                </a:solidFill>
                <a:latin typeface="+mj-lt"/>
              </a:rPr>
              <a:t>Brunnenstraße</a:t>
            </a:r>
            <a:r>
              <a:rPr lang="en-GB" sz="2800" cap="small" dirty="0">
                <a:solidFill>
                  <a:schemeClr val="tx1">
                    <a:lumMod val="65000"/>
                    <a:lumOff val="35000"/>
                  </a:schemeClr>
                </a:solidFill>
                <a:latin typeface="+mj-lt"/>
              </a:rPr>
              <a:t> 23</a:t>
            </a:r>
          </a:p>
          <a:p>
            <a:pPr algn="ctr"/>
            <a:r>
              <a:rPr lang="en-GB" sz="2800" cap="small" dirty="0">
                <a:solidFill>
                  <a:schemeClr val="tx1">
                    <a:lumMod val="65000"/>
                    <a:lumOff val="35000"/>
                  </a:schemeClr>
                </a:solidFill>
                <a:latin typeface="+mj-lt"/>
              </a:rPr>
              <a:t>40223 Dusseldorf</a:t>
            </a:r>
          </a:p>
          <a:p>
            <a:pPr algn="ctr"/>
            <a:r>
              <a:rPr lang="en-GB" sz="2800" cap="small" dirty="0">
                <a:solidFill>
                  <a:schemeClr val="tx1">
                    <a:lumMod val="65000"/>
                    <a:lumOff val="35000"/>
                  </a:schemeClr>
                </a:solidFill>
                <a:latin typeface="+mj-lt"/>
              </a:rPr>
              <a:t>Germany</a:t>
            </a:r>
          </a:p>
          <a:p>
            <a:pPr algn="ctr"/>
            <a:r>
              <a:rPr lang="en-GB" sz="2800" cap="small" dirty="0">
                <a:solidFill>
                  <a:schemeClr val="tx1">
                    <a:lumMod val="65000"/>
                    <a:lumOff val="35000"/>
                  </a:schemeClr>
                </a:solidFill>
                <a:latin typeface="+mj-lt"/>
              </a:rPr>
              <a:t>+49.211.</a:t>
            </a:r>
            <a:r>
              <a:rPr lang="en-US" sz="2800" cap="small" dirty="0">
                <a:solidFill>
                  <a:schemeClr val="tx1">
                    <a:lumMod val="65000"/>
                    <a:lumOff val="35000"/>
                  </a:schemeClr>
                </a:solidFill>
                <a:latin typeface="+mj-lt"/>
              </a:rPr>
              <a:t> 5421 2590 </a:t>
            </a:r>
          </a:p>
          <a:p>
            <a:pPr algn="ctr"/>
            <a:r>
              <a:rPr lang="en-GB" sz="2800" cap="small" dirty="0">
                <a:solidFill>
                  <a:schemeClr val="tx1">
                    <a:lumMod val="65000"/>
                    <a:lumOff val="35000"/>
                  </a:schemeClr>
                </a:solidFill>
                <a:latin typeface="+mj-lt"/>
                <a:hlinkClick r:id="rId3"/>
              </a:rPr>
              <a:t>info@kluba-medical.com</a:t>
            </a:r>
            <a:endParaRPr lang="en-GB" sz="2800" cap="small" dirty="0">
              <a:solidFill>
                <a:schemeClr val="tx1">
                  <a:lumMod val="65000"/>
                  <a:lumOff val="35000"/>
                </a:schemeClr>
              </a:solidFill>
              <a:latin typeface="+mj-lt"/>
            </a:endParaRPr>
          </a:p>
          <a:p>
            <a:pPr algn="ctr"/>
            <a:r>
              <a:rPr lang="en-GB" sz="2800" cap="small" dirty="0">
                <a:solidFill>
                  <a:schemeClr val="tx1">
                    <a:lumMod val="65000"/>
                    <a:lumOff val="35000"/>
                  </a:schemeClr>
                </a:solidFill>
                <a:latin typeface="+mj-lt"/>
              </a:rPr>
              <a:t>Kluba-medical.com</a:t>
            </a:r>
          </a:p>
        </p:txBody>
      </p:sp>
    </p:spTree>
    <p:extLst>
      <p:ext uri="{BB962C8B-B14F-4D97-AF65-F5344CB8AC3E}">
        <p14:creationId xmlns:p14="http://schemas.microsoft.com/office/powerpoint/2010/main" val="288087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US" sz="3200" cap="small" dirty="0">
                <a:solidFill>
                  <a:srgbClr val="919191"/>
                </a:solidFill>
                <a:latin typeface="+mj-lt"/>
              </a:rPr>
              <a:t>Positional head deformities in infants</a:t>
            </a:r>
          </a:p>
          <a:p>
            <a:pPr algn="ctr"/>
            <a:r>
              <a:rPr lang="en-US" sz="2400" dirty="0">
                <a:solidFill>
                  <a:srgbClr val="919191"/>
                </a:solidFill>
                <a:latin typeface="+mj-lt"/>
              </a:rPr>
              <a:t>Exemplary clinical manifestations</a:t>
            </a:r>
            <a:endParaRPr lang="de-DE" sz="2400" dirty="0">
              <a:solidFill>
                <a:srgbClr val="919191"/>
              </a:solidFill>
              <a:latin typeface="+mj-lt"/>
            </a:endParaRPr>
          </a:p>
        </p:txBody>
      </p:sp>
      <p:grpSp>
        <p:nvGrpSpPr>
          <p:cNvPr id="4" name="Gruppieren 3"/>
          <p:cNvGrpSpPr/>
          <p:nvPr/>
        </p:nvGrpSpPr>
        <p:grpSpPr>
          <a:xfrm>
            <a:off x="434007" y="1429793"/>
            <a:ext cx="5712793" cy="3180307"/>
            <a:chOff x="2783507" y="1251993"/>
            <a:chExt cx="6986006" cy="4032449"/>
          </a:xfrm>
        </p:grpSpPr>
        <p:pic>
          <p:nvPicPr>
            <p:cNvPr id="13" name="Picture 8" descr="Schweikert_Selina_Cranio_21-04-2008_11-12-2008_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3507" y="1251994"/>
              <a:ext cx="3411741" cy="40324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9" descr="Schweikert_Selina_Cranio_21-04-2008_11-12-2008_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1899" y="1251993"/>
              <a:ext cx="3457614" cy="403244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Ellipse 14"/>
            <p:cNvSpPr/>
            <p:nvPr/>
          </p:nvSpPr>
          <p:spPr>
            <a:xfrm>
              <a:off x="8247069" y="1612033"/>
              <a:ext cx="1233182" cy="30963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uppieren 4"/>
          <p:cNvGrpSpPr/>
          <p:nvPr/>
        </p:nvGrpSpPr>
        <p:grpSpPr>
          <a:xfrm>
            <a:off x="6643813" y="1429792"/>
            <a:ext cx="5205287" cy="3180307"/>
            <a:chOff x="179513" y="1340768"/>
            <a:chExt cx="6593603" cy="3960440"/>
          </a:xfrm>
        </p:grpSpPr>
        <p:pic>
          <p:nvPicPr>
            <p:cNvPr id="9" name="Picture 4" descr="Iton_Peter_Benjamin_Cranio_11-05-2008_05-11-2008_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3" y="1342355"/>
              <a:ext cx="3315354" cy="395885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descr="Iton_Peter_Benjamin_Cranio_11-05-2008_05-11-2008_0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63888" y="1340768"/>
              <a:ext cx="3209228" cy="396043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Ellipse 10"/>
            <p:cNvSpPr/>
            <p:nvPr/>
          </p:nvSpPr>
          <p:spPr>
            <a:xfrm>
              <a:off x="5355042" y="1700808"/>
              <a:ext cx="1233182" cy="30963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feld 5"/>
          <p:cNvSpPr txBox="1"/>
          <p:nvPr/>
        </p:nvSpPr>
        <p:spPr>
          <a:xfrm>
            <a:off x="434007" y="4776232"/>
            <a:ext cx="5712793" cy="369332"/>
          </a:xfrm>
          <a:prstGeom prst="rect">
            <a:avLst/>
          </a:prstGeom>
          <a:noFill/>
        </p:spPr>
        <p:txBody>
          <a:bodyPr wrap="square" rtlCol="0">
            <a:spAutoFit/>
          </a:bodyPr>
          <a:lstStyle/>
          <a:p>
            <a:pPr algn="ctr"/>
            <a:r>
              <a:rPr lang="de-DE" dirty="0"/>
              <a:t>Clinical </a:t>
            </a:r>
            <a:r>
              <a:rPr lang="de-DE" dirty="0" err="1"/>
              <a:t>expression</a:t>
            </a:r>
            <a:r>
              <a:rPr lang="de-DE" dirty="0"/>
              <a:t> </a:t>
            </a:r>
            <a:r>
              <a:rPr lang="de-DE" dirty="0" err="1"/>
              <a:t>plagiocephalus</a:t>
            </a:r>
            <a:endParaRPr lang="de-DE" dirty="0"/>
          </a:p>
        </p:txBody>
      </p:sp>
      <p:sp>
        <p:nvSpPr>
          <p:cNvPr id="17" name="Textfeld 16"/>
          <p:cNvSpPr txBox="1"/>
          <p:nvPr/>
        </p:nvSpPr>
        <p:spPr>
          <a:xfrm>
            <a:off x="6350000" y="4784130"/>
            <a:ext cx="5712793" cy="369332"/>
          </a:xfrm>
          <a:prstGeom prst="rect">
            <a:avLst/>
          </a:prstGeom>
          <a:noFill/>
        </p:spPr>
        <p:txBody>
          <a:bodyPr wrap="square" rtlCol="0">
            <a:spAutoFit/>
          </a:bodyPr>
          <a:lstStyle/>
          <a:p>
            <a:pPr algn="ctr"/>
            <a:r>
              <a:rPr lang="de-DE" dirty="0"/>
              <a:t>Clinical </a:t>
            </a:r>
            <a:r>
              <a:rPr lang="de-DE" dirty="0" err="1"/>
              <a:t>expression</a:t>
            </a:r>
            <a:r>
              <a:rPr lang="de-DE" dirty="0"/>
              <a:t> </a:t>
            </a:r>
            <a:r>
              <a:rPr lang="de-DE" dirty="0" err="1"/>
              <a:t>of</a:t>
            </a:r>
            <a:r>
              <a:rPr lang="de-DE" dirty="0"/>
              <a:t> </a:t>
            </a:r>
            <a:r>
              <a:rPr lang="de-DE" dirty="0" err="1"/>
              <a:t>brachycephalus</a:t>
            </a:r>
            <a:endParaRPr lang="de-DE" dirty="0"/>
          </a:p>
        </p:txBody>
      </p:sp>
    </p:spTree>
    <p:extLst>
      <p:ext uri="{BB962C8B-B14F-4D97-AF65-F5344CB8AC3E}">
        <p14:creationId xmlns:p14="http://schemas.microsoft.com/office/powerpoint/2010/main" val="5210896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US" sz="3200" cap="small" dirty="0">
                <a:solidFill>
                  <a:srgbClr val="919191"/>
                </a:solidFill>
                <a:latin typeface="+mj-lt"/>
              </a:rPr>
              <a:t>Positional head deformities in infants</a:t>
            </a:r>
          </a:p>
          <a:p>
            <a:pPr algn="ctr"/>
            <a:r>
              <a:rPr lang="en-US" sz="2400" dirty="0">
                <a:solidFill>
                  <a:srgbClr val="919191"/>
                </a:solidFill>
                <a:latin typeface="+mj-lt"/>
              </a:rPr>
              <a:t>Frequency of head deformities</a:t>
            </a:r>
            <a:endParaRPr lang="de-DE" sz="2400" dirty="0">
              <a:solidFill>
                <a:srgbClr val="919191"/>
              </a:solidFill>
              <a:latin typeface="+mj-lt"/>
            </a:endParaRPr>
          </a:p>
        </p:txBody>
      </p:sp>
      <p:sp>
        <p:nvSpPr>
          <p:cNvPr id="18" name="Rectangle 3"/>
          <p:cNvSpPr txBox="1">
            <a:spLocks noChangeArrowheads="1"/>
          </p:cNvSpPr>
          <p:nvPr/>
        </p:nvSpPr>
        <p:spPr>
          <a:xfrm>
            <a:off x="323850" y="2072481"/>
            <a:ext cx="4959350" cy="3660775"/>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spcAft>
                <a:spcPts val="600"/>
              </a:spcAft>
              <a:buClr>
                <a:srgbClr val="00B0F0"/>
              </a:buClr>
              <a:buFont typeface="Wingdings" panose="05000000000000000000" pitchFamily="2" charset="2"/>
              <a:buChar char="§"/>
            </a:pPr>
            <a:r>
              <a:rPr lang="de-DE" altLang="en-US" sz="2000" dirty="0"/>
              <a:t>Senkung der Inzidenz des plötzlichen Kindstodes (SIDS)</a:t>
            </a:r>
          </a:p>
          <a:p>
            <a:pPr marL="285750" indent="-285750">
              <a:lnSpc>
                <a:spcPts val="2000"/>
              </a:lnSpc>
              <a:spcBef>
                <a:spcPts val="600"/>
              </a:spcBef>
              <a:spcAft>
                <a:spcPts val="600"/>
              </a:spcAft>
              <a:buClr>
                <a:srgbClr val="00B0F0"/>
              </a:buClr>
              <a:buFont typeface="Wingdings" panose="05000000000000000000" pitchFamily="2" charset="2"/>
              <a:buChar char="§"/>
            </a:pPr>
            <a:r>
              <a:rPr lang="en-US" altLang="en-US" sz="2000" dirty="0"/>
              <a:t>Reduction in the incidence of sudden infant death syndrome (SIDS)</a:t>
            </a:r>
            <a:r>
              <a:rPr lang="de-DE" altLang="en-US" sz="2000" baseline="30000" dirty="0">
                <a:ea typeface="ＭＳ Ｐゴシック" pitchFamily="34" charset="-128"/>
              </a:rPr>
              <a:t>3,4,5</a:t>
            </a:r>
          </a:p>
          <a:p>
            <a:pPr marL="285750" indent="-285750">
              <a:lnSpc>
                <a:spcPts val="2000"/>
              </a:lnSpc>
              <a:spcBef>
                <a:spcPts val="600"/>
              </a:spcBef>
              <a:spcAft>
                <a:spcPts val="600"/>
              </a:spcAft>
              <a:buClr>
                <a:srgbClr val="00B0F0"/>
              </a:buClr>
              <a:buFont typeface="Wingdings" panose="05000000000000000000" pitchFamily="2" charset="2"/>
              <a:buChar char="§"/>
            </a:pPr>
            <a:r>
              <a:rPr lang="de-DE" altLang="en-US" sz="2000" dirty="0" err="1">
                <a:ea typeface="ＭＳ Ｐゴシック" pitchFamily="34" charset="-128"/>
                <a:cs typeface="Arial" pitchFamily="34" charset="0"/>
              </a:rPr>
              <a:t>Incidence</a:t>
            </a:r>
            <a:r>
              <a:rPr lang="de-DE" altLang="en-US" sz="2000" dirty="0">
                <a:ea typeface="ＭＳ Ｐゴシック" pitchFamily="34" charset="-128"/>
                <a:cs typeface="Arial" pitchFamily="34" charset="0"/>
              </a:rPr>
              <a:t>: 	</a:t>
            </a:r>
          </a:p>
          <a:p>
            <a:pPr marL="742950" lvl="1" indent="-285750">
              <a:lnSpc>
                <a:spcPts val="2000"/>
              </a:lnSpc>
              <a:spcBef>
                <a:spcPts val="0"/>
              </a:spcBef>
              <a:spcAft>
                <a:spcPts val="600"/>
              </a:spcAft>
              <a:buClr>
                <a:srgbClr val="00B0F0"/>
              </a:buClr>
              <a:buFont typeface="Wingdings" panose="05000000000000000000" pitchFamily="2" charset="2"/>
              <a:buChar char="v"/>
            </a:pPr>
            <a:r>
              <a:rPr lang="de-DE" altLang="en-US" sz="1800" dirty="0">
                <a:ea typeface="ＭＳ Ｐゴシック" pitchFamily="34" charset="-128"/>
                <a:cs typeface="Arial" pitchFamily="34" charset="0"/>
              </a:rPr>
              <a:t>1:300 (1974) </a:t>
            </a:r>
          </a:p>
          <a:p>
            <a:pPr marL="742950" lvl="1" indent="-285750">
              <a:lnSpc>
                <a:spcPts val="2000"/>
              </a:lnSpc>
              <a:spcBef>
                <a:spcPts val="0"/>
              </a:spcBef>
              <a:spcAft>
                <a:spcPts val="600"/>
              </a:spcAft>
              <a:buClr>
                <a:srgbClr val="00B0F0"/>
              </a:buClr>
              <a:buFont typeface="Wingdings" panose="05000000000000000000" pitchFamily="2" charset="2"/>
              <a:buChar char="v"/>
            </a:pPr>
            <a:r>
              <a:rPr lang="de-DE" altLang="en-US" sz="1800" dirty="0">
                <a:ea typeface="ＭＳ Ｐゴシック" pitchFamily="34" charset="-128"/>
                <a:cs typeface="Arial" pitchFamily="34" charset="0"/>
              </a:rPr>
              <a:t>1: 60  (1996) </a:t>
            </a:r>
          </a:p>
          <a:p>
            <a:pPr marL="800100" lvl="1" indent="-342900">
              <a:lnSpc>
                <a:spcPts val="2000"/>
              </a:lnSpc>
              <a:spcBef>
                <a:spcPts val="0"/>
              </a:spcBef>
              <a:spcAft>
                <a:spcPts val="600"/>
              </a:spcAft>
              <a:buClr>
                <a:srgbClr val="00B0F0"/>
              </a:buClr>
              <a:buFont typeface="Wingdings" panose="05000000000000000000" pitchFamily="2" charset="2"/>
              <a:buChar char="v"/>
            </a:pPr>
            <a:r>
              <a:rPr lang="de-DE" altLang="en-US" sz="1800" dirty="0">
                <a:ea typeface="ＭＳ Ｐゴシック" pitchFamily="34" charset="-128"/>
                <a:cs typeface="Arial" pitchFamily="34" charset="0"/>
              </a:rPr>
              <a:t>1: 5    (2007)</a:t>
            </a:r>
          </a:p>
          <a:p>
            <a:pPr marL="800100" lvl="1" indent="-342900">
              <a:lnSpc>
                <a:spcPts val="2000"/>
              </a:lnSpc>
              <a:spcBef>
                <a:spcPts val="0"/>
              </a:spcBef>
              <a:spcAft>
                <a:spcPts val="600"/>
              </a:spcAft>
              <a:buClr>
                <a:srgbClr val="00B0F0"/>
              </a:buClr>
              <a:buFont typeface="Wingdings" panose="05000000000000000000" pitchFamily="2" charset="2"/>
              <a:buChar char="v"/>
            </a:pPr>
            <a:r>
              <a:rPr lang="de-DE" altLang="en-US" sz="1800" b="1" dirty="0">
                <a:ea typeface="ＭＳ Ｐゴシック" pitchFamily="34" charset="-128"/>
                <a:cs typeface="Arial" pitchFamily="34" charset="0"/>
              </a:rPr>
              <a:t>1: 5 – 1: 2,5 (2016)</a:t>
            </a:r>
          </a:p>
        </p:txBody>
      </p:sp>
      <p:sp>
        <p:nvSpPr>
          <p:cNvPr id="19" name="Text Box 7"/>
          <p:cNvSpPr txBox="1">
            <a:spLocks noChangeArrowheads="1"/>
          </p:cNvSpPr>
          <p:nvPr/>
        </p:nvSpPr>
        <p:spPr bwMode="auto">
          <a:xfrm>
            <a:off x="323850" y="1303338"/>
            <a:ext cx="64563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ltLang="en-US" b="1" dirty="0">
                <a:latin typeface="+mn-lt"/>
              </a:rPr>
              <a:t>Since 1992: Recommendation of supine position of infants</a:t>
            </a:r>
            <a:r>
              <a:rPr lang="de-DE" altLang="en-US" b="1" baseline="30000" dirty="0">
                <a:latin typeface="+mn-lt"/>
              </a:rPr>
              <a:t>1</a:t>
            </a:r>
          </a:p>
        </p:txBody>
      </p:sp>
      <p:sp>
        <p:nvSpPr>
          <p:cNvPr id="20" name="Text Box 8"/>
          <p:cNvSpPr txBox="1">
            <a:spLocks noChangeArrowheads="1"/>
          </p:cNvSpPr>
          <p:nvPr/>
        </p:nvSpPr>
        <p:spPr bwMode="auto">
          <a:xfrm>
            <a:off x="160094" y="5589240"/>
            <a:ext cx="821891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sz="1000" baseline="30000" dirty="0">
                <a:latin typeface="+mn-lt"/>
                <a:cs typeface="Arial" charset="0"/>
              </a:rPr>
              <a:t>1</a:t>
            </a:r>
            <a:r>
              <a:rPr lang="en-US" sz="1000" dirty="0">
                <a:latin typeface="+mn-lt"/>
                <a:cs typeface="Arial" charset="0"/>
              </a:rPr>
              <a:t> </a:t>
            </a:r>
            <a:r>
              <a:rPr lang="de-DE" sz="1000" dirty="0">
                <a:latin typeface="+mn-lt"/>
              </a:rPr>
              <a:t>AAP Task Force on Infant </a:t>
            </a:r>
            <a:r>
              <a:rPr lang="de-DE" sz="1000" dirty="0" err="1">
                <a:latin typeface="+mn-lt"/>
              </a:rPr>
              <a:t>Positioning</a:t>
            </a:r>
            <a:r>
              <a:rPr lang="de-DE" sz="1000" dirty="0">
                <a:latin typeface="+mn-lt"/>
              </a:rPr>
              <a:t> </a:t>
            </a:r>
            <a:r>
              <a:rPr lang="de-DE" sz="1000" dirty="0" err="1">
                <a:latin typeface="+mn-lt"/>
              </a:rPr>
              <a:t>and</a:t>
            </a:r>
            <a:r>
              <a:rPr lang="de-DE" sz="1000" dirty="0">
                <a:latin typeface="+mn-lt"/>
              </a:rPr>
              <a:t> SIDS. </a:t>
            </a:r>
            <a:r>
              <a:rPr lang="de-DE" sz="1000" dirty="0" err="1">
                <a:latin typeface="+mn-lt"/>
              </a:rPr>
              <a:t>Pediatrics</a:t>
            </a:r>
            <a:r>
              <a:rPr lang="de-DE" sz="1000" dirty="0">
                <a:latin typeface="+mn-lt"/>
              </a:rPr>
              <a:t> 1992; 89:1120-6</a:t>
            </a:r>
          </a:p>
          <a:p>
            <a:pPr>
              <a:defRPr/>
            </a:pPr>
            <a:r>
              <a:rPr lang="de-DE" sz="1000" baseline="30000" dirty="0">
                <a:latin typeface="+mn-lt"/>
              </a:rPr>
              <a:t>2</a:t>
            </a:r>
            <a:r>
              <a:rPr lang="de-DE" sz="1000" dirty="0">
                <a:latin typeface="+mn-lt"/>
              </a:rPr>
              <a:t> Paris et </a:t>
            </a:r>
            <a:r>
              <a:rPr lang="de-DE" sz="1000" dirty="0" err="1">
                <a:latin typeface="+mn-lt"/>
              </a:rPr>
              <a:t>al.Risk</a:t>
            </a:r>
            <a:r>
              <a:rPr lang="de-DE" sz="1000" dirty="0">
                <a:latin typeface="+mn-lt"/>
              </a:rPr>
              <a:t> </a:t>
            </a:r>
            <a:r>
              <a:rPr lang="de-DE" sz="1000" dirty="0" err="1">
                <a:latin typeface="+mn-lt"/>
              </a:rPr>
              <a:t>factors</a:t>
            </a:r>
            <a:r>
              <a:rPr lang="de-DE" sz="1000" dirty="0">
                <a:latin typeface="+mn-lt"/>
              </a:rPr>
              <a:t> </a:t>
            </a:r>
            <a:r>
              <a:rPr lang="de-DE" sz="1000" dirty="0" err="1">
                <a:latin typeface="+mn-lt"/>
              </a:rPr>
              <a:t>for</a:t>
            </a:r>
            <a:r>
              <a:rPr lang="de-DE" sz="1000" dirty="0">
                <a:latin typeface="+mn-lt"/>
              </a:rPr>
              <a:t> </a:t>
            </a:r>
            <a:r>
              <a:rPr lang="de-DE" sz="1000" dirty="0" err="1">
                <a:latin typeface="+mn-lt"/>
              </a:rPr>
              <a:t>sudden</a:t>
            </a:r>
            <a:r>
              <a:rPr lang="de-DE" sz="1000" dirty="0">
                <a:latin typeface="+mn-lt"/>
              </a:rPr>
              <a:t> </a:t>
            </a:r>
            <a:r>
              <a:rPr lang="de-DE" sz="1000" dirty="0" err="1">
                <a:latin typeface="+mn-lt"/>
              </a:rPr>
              <a:t>infant</a:t>
            </a:r>
            <a:r>
              <a:rPr lang="de-DE" sz="1000" dirty="0">
                <a:latin typeface="+mn-lt"/>
              </a:rPr>
              <a:t> </a:t>
            </a:r>
            <a:r>
              <a:rPr lang="de-DE" sz="1000" dirty="0" err="1">
                <a:latin typeface="+mn-lt"/>
              </a:rPr>
              <a:t>death</a:t>
            </a:r>
            <a:r>
              <a:rPr lang="de-DE" sz="1000" dirty="0">
                <a:latin typeface="+mn-lt"/>
              </a:rPr>
              <a:t> </a:t>
            </a:r>
            <a:r>
              <a:rPr lang="de-DE" sz="1000" dirty="0" err="1">
                <a:latin typeface="+mn-lt"/>
              </a:rPr>
              <a:t>syndrome</a:t>
            </a:r>
            <a:r>
              <a:rPr lang="de-DE" sz="1000" dirty="0">
                <a:latin typeface="+mn-lt"/>
              </a:rPr>
              <a:t>: </a:t>
            </a:r>
            <a:r>
              <a:rPr lang="de-DE" sz="1000" dirty="0" err="1">
                <a:latin typeface="+mn-lt"/>
              </a:rPr>
              <a:t>changes</a:t>
            </a:r>
            <a:r>
              <a:rPr lang="de-DE" sz="1000" dirty="0">
                <a:latin typeface="+mn-lt"/>
              </a:rPr>
              <a:t> </a:t>
            </a:r>
            <a:r>
              <a:rPr lang="de-DE" sz="1000" dirty="0" err="1">
                <a:latin typeface="+mn-lt"/>
              </a:rPr>
              <a:t>associated</a:t>
            </a:r>
            <a:r>
              <a:rPr lang="de-DE" sz="1000" dirty="0">
                <a:latin typeface="+mn-lt"/>
              </a:rPr>
              <a:t> </a:t>
            </a:r>
            <a:r>
              <a:rPr lang="de-DE" sz="1000" dirty="0" err="1">
                <a:latin typeface="+mn-lt"/>
              </a:rPr>
              <a:t>with</a:t>
            </a:r>
            <a:r>
              <a:rPr lang="de-DE" sz="1000" dirty="0">
                <a:latin typeface="+mn-lt"/>
              </a:rPr>
              <a:t> </a:t>
            </a:r>
            <a:r>
              <a:rPr lang="de-DE" sz="1000" dirty="0" err="1">
                <a:latin typeface="+mn-lt"/>
              </a:rPr>
              <a:t>sleep</a:t>
            </a:r>
            <a:r>
              <a:rPr lang="de-DE" sz="1000" dirty="0">
                <a:latin typeface="+mn-lt"/>
              </a:rPr>
              <a:t> </a:t>
            </a:r>
            <a:r>
              <a:rPr lang="de-DE" sz="1000" dirty="0" err="1">
                <a:latin typeface="+mn-lt"/>
              </a:rPr>
              <a:t>position</a:t>
            </a:r>
            <a:r>
              <a:rPr lang="de-DE" sz="1000" dirty="0">
                <a:latin typeface="+mn-lt"/>
              </a:rPr>
              <a:t> </a:t>
            </a:r>
            <a:r>
              <a:rPr lang="de-DE" sz="1000" dirty="0" err="1">
                <a:latin typeface="+mn-lt"/>
              </a:rPr>
              <a:t>recommendations.J</a:t>
            </a:r>
            <a:r>
              <a:rPr lang="de-DE" sz="1000" dirty="0">
                <a:latin typeface="+mn-lt"/>
              </a:rPr>
              <a:t> </a:t>
            </a:r>
            <a:r>
              <a:rPr lang="de-DE" sz="1000" dirty="0" err="1">
                <a:latin typeface="+mn-lt"/>
              </a:rPr>
              <a:t>Pediatr</a:t>
            </a:r>
            <a:r>
              <a:rPr lang="de-DE" sz="1000" dirty="0">
                <a:latin typeface="+mn-lt"/>
              </a:rPr>
              <a:t> 2001;139:771-7 </a:t>
            </a:r>
          </a:p>
          <a:p>
            <a:pPr>
              <a:defRPr/>
            </a:pPr>
            <a:r>
              <a:rPr lang="de-DE" sz="1000" baseline="30000" dirty="0">
                <a:latin typeface="+mn-lt"/>
              </a:rPr>
              <a:t>3</a:t>
            </a:r>
            <a:r>
              <a:rPr lang="de-DE" sz="1000" dirty="0">
                <a:latin typeface="+mn-lt"/>
              </a:rPr>
              <a:t> Dumm PM. </a:t>
            </a:r>
            <a:r>
              <a:rPr lang="de-DE" sz="1000" dirty="0" err="1">
                <a:latin typeface="+mn-lt"/>
              </a:rPr>
              <a:t>Congenital</a:t>
            </a:r>
            <a:r>
              <a:rPr lang="de-DE" sz="1000" dirty="0">
                <a:latin typeface="+mn-lt"/>
              </a:rPr>
              <a:t> </a:t>
            </a:r>
            <a:r>
              <a:rPr lang="de-DE" sz="1000" dirty="0" err="1">
                <a:latin typeface="+mn-lt"/>
              </a:rPr>
              <a:t>sternomastoid</a:t>
            </a:r>
            <a:r>
              <a:rPr lang="de-DE" sz="1000" dirty="0">
                <a:latin typeface="+mn-lt"/>
              </a:rPr>
              <a:t> </a:t>
            </a:r>
            <a:r>
              <a:rPr lang="de-DE" sz="1000" dirty="0" err="1">
                <a:latin typeface="+mn-lt"/>
              </a:rPr>
              <a:t>torticollis</a:t>
            </a:r>
            <a:r>
              <a:rPr lang="de-DE" sz="1000" dirty="0">
                <a:latin typeface="+mn-lt"/>
              </a:rPr>
              <a:t>: an intrauterine </a:t>
            </a:r>
            <a:r>
              <a:rPr lang="de-DE" sz="1000" dirty="0" err="1">
                <a:latin typeface="+mn-lt"/>
              </a:rPr>
              <a:t>postural</a:t>
            </a:r>
            <a:r>
              <a:rPr lang="de-DE" sz="1000" dirty="0">
                <a:latin typeface="+mn-lt"/>
              </a:rPr>
              <a:t> </a:t>
            </a:r>
            <a:r>
              <a:rPr lang="de-DE" sz="1000" dirty="0" err="1">
                <a:latin typeface="+mn-lt"/>
              </a:rPr>
              <a:t>deformity</a:t>
            </a:r>
            <a:r>
              <a:rPr lang="de-DE" sz="1000" dirty="0">
                <a:latin typeface="+mn-lt"/>
              </a:rPr>
              <a:t>. </a:t>
            </a:r>
            <a:r>
              <a:rPr lang="de-DE" sz="1000" dirty="0" err="1">
                <a:latin typeface="+mn-lt"/>
              </a:rPr>
              <a:t>Arch</a:t>
            </a:r>
            <a:r>
              <a:rPr lang="de-DE" sz="1000" dirty="0">
                <a:latin typeface="+mn-lt"/>
              </a:rPr>
              <a:t> Dis Child 1974;49:824-5</a:t>
            </a:r>
          </a:p>
          <a:p>
            <a:pPr>
              <a:defRPr/>
            </a:pPr>
            <a:r>
              <a:rPr lang="de-DE" sz="1000" baseline="30000" dirty="0">
                <a:latin typeface="+mn-lt"/>
              </a:rPr>
              <a:t>4</a:t>
            </a:r>
            <a:r>
              <a:rPr lang="de-DE" sz="1000" dirty="0">
                <a:latin typeface="+mn-lt"/>
              </a:rPr>
              <a:t> </a:t>
            </a:r>
            <a:r>
              <a:rPr lang="de-DE" sz="1000" dirty="0" err="1">
                <a:latin typeface="+mn-lt"/>
              </a:rPr>
              <a:t>Argenta</a:t>
            </a:r>
            <a:r>
              <a:rPr lang="de-DE" sz="1000" dirty="0">
                <a:latin typeface="+mn-lt"/>
              </a:rPr>
              <a:t> et </a:t>
            </a:r>
            <a:r>
              <a:rPr lang="de-DE" sz="1000" dirty="0" err="1">
                <a:latin typeface="+mn-lt"/>
              </a:rPr>
              <a:t>al.An</a:t>
            </a:r>
            <a:r>
              <a:rPr lang="de-DE" sz="1000" dirty="0">
                <a:latin typeface="+mn-lt"/>
              </a:rPr>
              <a:t> </a:t>
            </a:r>
            <a:r>
              <a:rPr lang="de-DE" sz="1000" dirty="0" err="1">
                <a:latin typeface="+mn-lt"/>
              </a:rPr>
              <a:t>increase</a:t>
            </a:r>
            <a:r>
              <a:rPr lang="de-DE" sz="1000" dirty="0">
                <a:latin typeface="+mn-lt"/>
              </a:rPr>
              <a:t> in </a:t>
            </a:r>
            <a:r>
              <a:rPr lang="de-DE" sz="1000" dirty="0" err="1">
                <a:latin typeface="+mn-lt"/>
              </a:rPr>
              <a:t>infant</a:t>
            </a:r>
            <a:r>
              <a:rPr lang="de-DE" sz="1000" dirty="0">
                <a:latin typeface="+mn-lt"/>
              </a:rPr>
              <a:t> </a:t>
            </a:r>
            <a:r>
              <a:rPr lang="de-DE" sz="1000" dirty="0" err="1">
                <a:latin typeface="+mn-lt"/>
              </a:rPr>
              <a:t>cranial</a:t>
            </a:r>
            <a:r>
              <a:rPr lang="de-DE" sz="1000" dirty="0">
                <a:latin typeface="+mn-lt"/>
              </a:rPr>
              <a:t> </a:t>
            </a:r>
            <a:r>
              <a:rPr lang="de-DE" sz="1000" dirty="0" err="1">
                <a:latin typeface="+mn-lt"/>
              </a:rPr>
              <a:t>deformity</a:t>
            </a:r>
            <a:r>
              <a:rPr lang="de-DE" sz="1000" dirty="0">
                <a:latin typeface="+mn-lt"/>
              </a:rPr>
              <a:t> </a:t>
            </a:r>
            <a:r>
              <a:rPr lang="de-DE" sz="1000" dirty="0" err="1">
                <a:latin typeface="+mn-lt"/>
              </a:rPr>
              <a:t>with</a:t>
            </a:r>
            <a:r>
              <a:rPr lang="de-DE" sz="1000" dirty="0">
                <a:latin typeface="+mn-lt"/>
              </a:rPr>
              <a:t> </a:t>
            </a:r>
            <a:r>
              <a:rPr lang="de-DE" sz="1000" dirty="0" err="1">
                <a:latin typeface="+mn-lt"/>
              </a:rPr>
              <a:t>supine</a:t>
            </a:r>
            <a:r>
              <a:rPr lang="de-DE" sz="1000" dirty="0">
                <a:latin typeface="+mn-lt"/>
              </a:rPr>
              <a:t> </a:t>
            </a:r>
            <a:r>
              <a:rPr lang="de-DE" sz="1000" dirty="0" err="1">
                <a:latin typeface="+mn-lt"/>
              </a:rPr>
              <a:t>sleeping</a:t>
            </a:r>
            <a:r>
              <a:rPr lang="de-DE" sz="1000" dirty="0">
                <a:latin typeface="+mn-lt"/>
              </a:rPr>
              <a:t> </a:t>
            </a:r>
            <a:r>
              <a:rPr lang="de-DE" sz="1000" dirty="0" err="1">
                <a:latin typeface="+mn-lt"/>
              </a:rPr>
              <a:t>position</a:t>
            </a:r>
            <a:r>
              <a:rPr lang="de-DE" sz="1000" dirty="0">
                <a:latin typeface="+mn-lt"/>
              </a:rPr>
              <a:t> J </a:t>
            </a:r>
            <a:r>
              <a:rPr lang="de-DE" sz="1000" dirty="0" err="1">
                <a:latin typeface="+mn-lt"/>
              </a:rPr>
              <a:t>Craniofac</a:t>
            </a:r>
            <a:r>
              <a:rPr lang="de-DE" sz="1000" dirty="0">
                <a:latin typeface="+mn-lt"/>
              </a:rPr>
              <a:t> </a:t>
            </a:r>
            <a:r>
              <a:rPr lang="de-DE" sz="1000" dirty="0" err="1">
                <a:latin typeface="+mn-lt"/>
              </a:rPr>
              <a:t>Surg</a:t>
            </a:r>
            <a:r>
              <a:rPr lang="de-DE" sz="1000" dirty="0">
                <a:latin typeface="+mn-lt"/>
              </a:rPr>
              <a:t> 1996;7:5-11</a:t>
            </a:r>
          </a:p>
          <a:p>
            <a:pPr>
              <a:defRPr/>
            </a:pPr>
            <a:r>
              <a:rPr lang="en-US" sz="1000" baseline="30000" dirty="0">
                <a:latin typeface="+mn-lt"/>
              </a:rPr>
              <a:t>5</a:t>
            </a:r>
            <a:r>
              <a:rPr lang="en-US" sz="1000" dirty="0">
                <a:latin typeface="+mn-lt"/>
              </a:rPr>
              <a:t> </a:t>
            </a:r>
            <a:r>
              <a:rPr lang="en-US" sz="1000" dirty="0" err="1">
                <a:latin typeface="+mn-lt"/>
              </a:rPr>
              <a:t>Matarazzo</a:t>
            </a:r>
            <a:r>
              <a:rPr lang="en-US" sz="1000" dirty="0">
                <a:latin typeface="+mn-lt"/>
              </a:rPr>
              <a:t> CG, Pinto FCG, </a:t>
            </a:r>
            <a:r>
              <a:rPr lang="en-US" sz="1000" dirty="0" err="1">
                <a:latin typeface="+mn-lt"/>
              </a:rPr>
              <a:t>Peccin</a:t>
            </a:r>
            <a:r>
              <a:rPr lang="en-US" sz="1000" dirty="0">
                <a:latin typeface="+mn-lt"/>
              </a:rPr>
              <a:t> MS, </a:t>
            </a:r>
            <a:r>
              <a:rPr lang="en-US" sz="1000" dirty="0" err="1">
                <a:latin typeface="+mn-lt"/>
              </a:rPr>
              <a:t>Schreen</a:t>
            </a:r>
            <a:r>
              <a:rPr lang="en-US" sz="1000" dirty="0">
                <a:latin typeface="+mn-lt"/>
              </a:rPr>
              <a:t> G. Orthotic treatment of cranial asymmetries: Comparison between early and late interventions. J </a:t>
            </a:r>
            <a:r>
              <a:rPr lang="en-US" sz="1000" dirty="0" err="1">
                <a:latin typeface="+mn-lt"/>
              </a:rPr>
              <a:t>Prosthet</a:t>
            </a:r>
            <a:endParaRPr lang="en-US" sz="1000" dirty="0">
              <a:latin typeface="+mn-lt"/>
            </a:endParaRPr>
          </a:p>
          <a:p>
            <a:pPr>
              <a:defRPr/>
            </a:pPr>
            <a:r>
              <a:rPr lang="en-US" sz="1000" dirty="0">
                <a:latin typeface="+mn-lt"/>
              </a:rPr>
              <a:t>   </a:t>
            </a:r>
            <a:r>
              <a:rPr lang="en-US" sz="1000" dirty="0" err="1">
                <a:latin typeface="+mn-lt"/>
              </a:rPr>
              <a:t>Orthot</a:t>
            </a:r>
            <a:r>
              <a:rPr lang="en-US" sz="1000" dirty="0">
                <a:latin typeface="+mn-lt"/>
              </a:rPr>
              <a:t>. 2016;28(1):15-22. http://dx.doi.org/10.1097/JPO.0000000000000084.</a:t>
            </a:r>
          </a:p>
          <a:p>
            <a:pPr>
              <a:defRPr/>
            </a:pPr>
            <a:endParaRPr lang="de-DE" sz="1000" dirty="0">
              <a:latin typeface="+mn-lt"/>
            </a:endParaRP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4866" y="2072481"/>
            <a:ext cx="3648075" cy="289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7380126" y="2143321"/>
            <a:ext cx="3474979" cy="369332"/>
          </a:xfrm>
          <a:prstGeom prst="rect">
            <a:avLst/>
          </a:prstGeom>
          <a:solidFill>
            <a:schemeClr val="bg1"/>
          </a:solidFill>
        </p:spPr>
        <p:txBody>
          <a:bodyPr wrap="square" rtlCol="0">
            <a:spAutoFit/>
          </a:bodyPr>
          <a:lstStyle/>
          <a:p>
            <a:r>
              <a:rPr lang="en-US" dirty="0"/>
              <a:t>Incidence of SIDS per 1000 births</a:t>
            </a:r>
            <a:r>
              <a:rPr lang="en-US" baseline="30000" dirty="0"/>
              <a:t>2</a:t>
            </a:r>
            <a:endParaRPr lang="de-DE" baseline="30000" dirty="0"/>
          </a:p>
        </p:txBody>
      </p:sp>
      <p:sp>
        <p:nvSpPr>
          <p:cNvPr id="8" name="Textfeld 7"/>
          <p:cNvSpPr txBox="1"/>
          <p:nvPr/>
        </p:nvSpPr>
        <p:spPr>
          <a:xfrm rot="16200000">
            <a:off x="7141034" y="3342505"/>
            <a:ext cx="751394" cy="369332"/>
          </a:xfrm>
          <a:prstGeom prst="rect">
            <a:avLst/>
          </a:prstGeom>
          <a:solidFill>
            <a:schemeClr val="bg1"/>
          </a:solidFill>
        </p:spPr>
        <p:txBody>
          <a:bodyPr wrap="square" rtlCol="0">
            <a:spAutoFit/>
          </a:bodyPr>
          <a:lstStyle/>
          <a:p>
            <a:r>
              <a:rPr lang="en-US" dirty="0"/>
              <a:t>cases</a:t>
            </a:r>
            <a:endParaRPr lang="de-DE" baseline="30000" dirty="0"/>
          </a:p>
        </p:txBody>
      </p:sp>
      <p:sp>
        <p:nvSpPr>
          <p:cNvPr id="9" name="Textfeld 8"/>
          <p:cNvSpPr txBox="1"/>
          <p:nvPr/>
        </p:nvSpPr>
        <p:spPr>
          <a:xfrm>
            <a:off x="8989541" y="4470060"/>
            <a:ext cx="616183" cy="369332"/>
          </a:xfrm>
          <a:prstGeom prst="rect">
            <a:avLst/>
          </a:prstGeom>
          <a:solidFill>
            <a:schemeClr val="bg1"/>
          </a:solidFill>
        </p:spPr>
        <p:txBody>
          <a:bodyPr wrap="square" rtlCol="0">
            <a:spAutoFit/>
          </a:bodyPr>
          <a:lstStyle/>
          <a:p>
            <a:pPr algn="ctr"/>
            <a:r>
              <a:rPr lang="en-US" dirty="0"/>
              <a:t>year</a:t>
            </a:r>
            <a:endParaRPr lang="de-DE" baseline="30000" dirty="0"/>
          </a:p>
        </p:txBody>
      </p:sp>
    </p:spTree>
    <p:extLst>
      <p:ext uri="{BB962C8B-B14F-4D97-AF65-F5344CB8AC3E}">
        <p14:creationId xmlns:p14="http://schemas.microsoft.com/office/powerpoint/2010/main" val="132822521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5"/>
          <p:cNvSpPr/>
          <p:nvPr/>
        </p:nvSpPr>
        <p:spPr>
          <a:xfrm>
            <a:off x="1523999" y="-1"/>
            <a:ext cx="9144001"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US" sz="3200" cap="small" dirty="0">
                <a:solidFill>
                  <a:srgbClr val="919191"/>
                </a:solidFill>
                <a:latin typeface="+mj-lt"/>
              </a:rPr>
              <a:t>Positional head deformities in infants</a:t>
            </a:r>
          </a:p>
          <a:p>
            <a:pPr algn="ctr"/>
            <a:r>
              <a:rPr lang="en-US" sz="2400" dirty="0">
                <a:solidFill>
                  <a:srgbClr val="919191"/>
                </a:solidFill>
                <a:latin typeface="+mj-lt"/>
              </a:rPr>
              <a:t>Risk factors</a:t>
            </a:r>
            <a:endParaRPr lang="de-DE" sz="2400" dirty="0">
              <a:solidFill>
                <a:srgbClr val="919191"/>
              </a:solidFill>
              <a:latin typeface="+mj-lt"/>
            </a:endParaRPr>
          </a:p>
        </p:txBody>
      </p:sp>
      <p:sp>
        <p:nvSpPr>
          <p:cNvPr id="7" name="Textfeld 6"/>
          <p:cNvSpPr txBox="1"/>
          <p:nvPr/>
        </p:nvSpPr>
        <p:spPr>
          <a:xfrm>
            <a:off x="467420" y="1618940"/>
            <a:ext cx="6120680" cy="3631763"/>
          </a:xfrm>
          <a:prstGeom prst="rect">
            <a:avLst/>
          </a:prstGeom>
          <a:noFill/>
        </p:spPr>
        <p:txBody>
          <a:bodyPr wrap="square" rtlCol="0">
            <a:spAutoFit/>
          </a:bodyPr>
          <a:lstStyle/>
          <a:p>
            <a:pPr>
              <a:lnSpc>
                <a:spcPts val="2800"/>
              </a:lnSpc>
              <a:spcAft>
                <a:spcPts val="900"/>
              </a:spcAft>
              <a:buClr>
                <a:srgbClr val="00B0F0"/>
              </a:buClr>
            </a:pPr>
            <a:r>
              <a:rPr lang="en-US" sz="2400" b="1" dirty="0">
                <a:sym typeface="Wingdings" charset="0"/>
              </a:rPr>
              <a:t>Prenatal factors</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Male sex</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Multiple pregnancy</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Intrauterine constraints</a:t>
            </a:r>
          </a:p>
          <a:p>
            <a:pPr>
              <a:lnSpc>
                <a:spcPts val="2000"/>
              </a:lnSpc>
              <a:spcAft>
                <a:spcPts val="600"/>
              </a:spcAft>
              <a:buClr>
                <a:schemeClr val="bg1">
                  <a:lumMod val="50000"/>
                </a:schemeClr>
              </a:buClr>
            </a:pPr>
            <a:endParaRPr lang="en-US" sz="2400" dirty="0">
              <a:sym typeface="Wingdings" charset="0"/>
            </a:endParaRPr>
          </a:p>
          <a:p>
            <a:pPr>
              <a:lnSpc>
                <a:spcPts val="2800"/>
              </a:lnSpc>
              <a:spcAft>
                <a:spcPts val="900"/>
              </a:spcAft>
              <a:buClr>
                <a:srgbClr val="00B0F0"/>
              </a:buClr>
            </a:pPr>
            <a:r>
              <a:rPr lang="en-US" sz="2400" b="1" dirty="0">
                <a:sym typeface="Wingdings" charset="0"/>
              </a:rPr>
              <a:t>Perinatal factors</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Obstetric measures</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High birth weight</a:t>
            </a:r>
          </a:p>
          <a:p>
            <a:pPr marL="285750" indent="-285750">
              <a:lnSpc>
                <a:spcPts val="2000"/>
              </a:lnSpc>
              <a:spcAft>
                <a:spcPts val="600"/>
              </a:spcAft>
              <a:buClr>
                <a:schemeClr val="bg1">
                  <a:lumMod val="50000"/>
                </a:schemeClr>
              </a:buClr>
              <a:buFont typeface="Wingdings" panose="05000000000000000000" pitchFamily="2" charset="2"/>
              <a:buChar char="§"/>
            </a:pPr>
            <a:r>
              <a:rPr lang="en-US" sz="2400" b="1" dirty="0">
                <a:sym typeface="Wingdings" charset="0"/>
              </a:rPr>
              <a:t>Prematurity</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Large head circumference</a:t>
            </a:r>
            <a:endParaRPr lang="de-DE" sz="2400" dirty="0">
              <a:sym typeface="Wingdings" charset="0"/>
            </a:endParaRPr>
          </a:p>
        </p:txBody>
      </p:sp>
      <p:sp>
        <p:nvSpPr>
          <p:cNvPr id="2" name="Rechteck 1"/>
          <p:cNvSpPr/>
          <p:nvPr/>
        </p:nvSpPr>
        <p:spPr>
          <a:xfrm>
            <a:off x="6095999" y="1625984"/>
            <a:ext cx="6096000" cy="2490425"/>
          </a:xfrm>
          <a:prstGeom prst="rect">
            <a:avLst/>
          </a:prstGeom>
        </p:spPr>
        <p:txBody>
          <a:bodyPr>
            <a:spAutoFit/>
          </a:bodyPr>
          <a:lstStyle/>
          <a:p>
            <a:pPr>
              <a:lnSpc>
                <a:spcPts val="2800"/>
              </a:lnSpc>
              <a:spcAft>
                <a:spcPts val="900"/>
              </a:spcAft>
              <a:buClr>
                <a:srgbClr val="00B0F0"/>
              </a:buClr>
            </a:pPr>
            <a:r>
              <a:rPr lang="en-US" sz="2400" b="1" dirty="0">
                <a:sym typeface="Wingdings" charset="0"/>
              </a:rPr>
              <a:t>Postnatal factors</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Supine positioning</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Restricted head movement, torticollis</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Side preference</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Bottle feeding without change of position</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Little activity</a:t>
            </a:r>
          </a:p>
          <a:p>
            <a:pPr marL="285750" indent="-285750">
              <a:lnSpc>
                <a:spcPts val="2000"/>
              </a:lnSpc>
              <a:spcAft>
                <a:spcPts val="600"/>
              </a:spcAft>
              <a:buClr>
                <a:schemeClr val="bg1">
                  <a:lumMod val="50000"/>
                </a:schemeClr>
              </a:buClr>
              <a:buFont typeface="Wingdings" panose="05000000000000000000" pitchFamily="2" charset="2"/>
              <a:buChar char="§"/>
            </a:pPr>
            <a:r>
              <a:rPr lang="en-US" sz="2400" dirty="0">
                <a:sym typeface="Wingdings" charset="0"/>
              </a:rPr>
              <a:t>Little "tummy time</a:t>
            </a:r>
            <a:endParaRPr lang="de-DE" sz="2400" dirty="0">
              <a:sym typeface="Wingdings" charset="0"/>
            </a:endParaRPr>
          </a:p>
        </p:txBody>
      </p:sp>
    </p:spTree>
    <p:extLst>
      <p:ext uri="{BB962C8B-B14F-4D97-AF65-F5344CB8AC3E}">
        <p14:creationId xmlns:p14="http://schemas.microsoft.com/office/powerpoint/2010/main" val="142353037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E4E1"/>
        </a:solidFill>
        <a:effectLst/>
      </p:bgPr>
    </p:bg>
    <p:spTree>
      <p:nvGrpSpPr>
        <p:cNvPr id="1" name=""/>
        <p:cNvGrpSpPr/>
        <p:nvPr/>
      </p:nvGrpSpPr>
      <p:grpSpPr>
        <a:xfrm>
          <a:off x="0" y="0"/>
          <a:ext cx="0" cy="0"/>
          <a:chOff x="0" y="0"/>
          <a:chExt cx="0" cy="0"/>
        </a:xfrm>
      </p:grpSpPr>
      <p:sp>
        <p:nvSpPr>
          <p:cNvPr id="2" name="Textfeld 1"/>
          <p:cNvSpPr txBox="1"/>
          <p:nvPr/>
        </p:nvSpPr>
        <p:spPr>
          <a:xfrm>
            <a:off x="2232968" y="2121793"/>
            <a:ext cx="7920880" cy="1569660"/>
          </a:xfrm>
          <a:prstGeom prst="rect">
            <a:avLst/>
          </a:prstGeom>
          <a:noFill/>
        </p:spPr>
        <p:txBody>
          <a:bodyPr wrap="square" rtlCol="0">
            <a:spAutoFit/>
          </a:bodyPr>
          <a:lstStyle/>
          <a:p>
            <a:pPr algn="ctr"/>
            <a:r>
              <a:rPr lang="en-US" sz="4000" b="1" dirty="0">
                <a:solidFill>
                  <a:schemeClr val="bg1"/>
                </a:solidFill>
                <a:latin typeface="Proxima Nova Alt Lt"/>
              </a:rPr>
              <a:t>Positional head deformities</a:t>
            </a:r>
          </a:p>
          <a:p>
            <a:pPr algn="ctr"/>
            <a:endParaRPr lang="en-US" sz="2800" b="1" dirty="0">
              <a:solidFill>
                <a:schemeClr val="bg1"/>
              </a:solidFill>
              <a:latin typeface="Proxima Nova Alt Lt"/>
            </a:endParaRPr>
          </a:p>
          <a:p>
            <a:pPr algn="ctr"/>
            <a:r>
              <a:rPr lang="en-US" sz="2800" b="1" dirty="0">
                <a:solidFill>
                  <a:schemeClr val="bg1"/>
                </a:solidFill>
                <a:latin typeface="Proxima Nova Alt Lt"/>
              </a:rPr>
              <a:t>Focus on prevention</a:t>
            </a:r>
          </a:p>
        </p:txBody>
      </p:sp>
    </p:spTree>
    <p:extLst>
      <p:ext uri="{BB962C8B-B14F-4D97-AF65-F5344CB8AC3E}">
        <p14:creationId xmlns:p14="http://schemas.microsoft.com/office/powerpoint/2010/main" val="4111016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5447</Words>
  <Application>Microsoft Macintosh PowerPoint</Application>
  <PresentationFormat>Breitbild</PresentationFormat>
  <Paragraphs>581</Paragraphs>
  <Slides>52</Slides>
  <Notes>0</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52</vt:i4>
      </vt:variant>
    </vt:vector>
  </HeadingPairs>
  <TitlesOfParts>
    <vt:vector size="65" baseType="lpstr">
      <vt:lpstr>Proxima Nova Alt Lt</vt:lpstr>
      <vt:lpstr>Roboto Light</vt:lpstr>
      <vt:lpstr>Proxima Nova Alt Rg</vt:lpstr>
      <vt:lpstr>Calibri</vt:lpstr>
      <vt:lpstr>pr</vt:lpstr>
      <vt:lpstr>Wingdings</vt:lpstr>
      <vt:lpstr>HelvLight</vt:lpstr>
      <vt:lpstr>Arial</vt:lpstr>
      <vt:lpstr>Raleway</vt:lpstr>
      <vt:lpstr>Barcelony</vt:lpstr>
      <vt:lpstr>Calibri Light</vt:lpstr>
      <vt:lpstr>Symbol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PointOneFour 1</dc:creator>
  <cp:lastModifiedBy>Johannes Häger</cp:lastModifiedBy>
  <cp:revision>895</cp:revision>
  <cp:lastPrinted>2020-07-16T13:00:44Z</cp:lastPrinted>
  <dcterms:created xsi:type="dcterms:W3CDTF">2020-02-26T08:03:01Z</dcterms:created>
  <dcterms:modified xsi:type="dcterms:W3CDTF">2023-05-08T06:42:01Z</dcterms:modified>
</cp:coreProperties>
</file>